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4"/>
  </p:notesMasterIdLst>
  <p:sldIdLst>
    <p:sldId id="275" r:id="rId3"/>
    <p:sldId id="447" r:id="rId4"/>
    <p:sldId id="416" r:id="rId5"/>
    <p:sldId id="414" r:id="rId6"/>
    <p:sldId id="415" r:id="rId7"/>
    <p:sldId id="417" r:id="rId8"/>
    <p:sldId id="437" r:id="rId9"/>
    <p:sldId id="438" r:id="rId10"/>
    <p:sldId id="418" r:id="rId11"/>
    <p:sldId id="420" r:id="rId12"/>
    <p:sldId id="439" r:id="rId13"/>
    <p:sldId id="436" r:id="rId14"/>
    <p:sldId id="448" r:id="rId15"/>
    <p:sldId id="421" r:id="rId16"/>
    <p:sldId id="440" r:id="rId17"/>
    <p:sldId id="441" r:id="rId18"/>
    <p:sldId id="442" r:id="rId19"/>
    <p:sldId id="422" r:id="rId20"/>
    <p:sldId id="443" r:id="rId21"/>
    <p:sldId id="425" r:id="rId22"/>
    <p:sldId id="427" r:id="rId23"/>
    <p:sldId id="444" r:id="rId24"/>
    <p:sldId id="445" r:id="rId25"/>
    <p:sldId id="429" r:id="rId26"/>
    <p:sldId id="430" r:id="rId27"/>
    <p:sldId id="446" r:id="rId28"/>
    <p:sldId id="432" r:id="rId29"/>
    <p:sldId id="433" r:id="rId30"/>
    <p:sldId id="434" r:id="rId31"/>
    <p:sldId id="395" r:id="rId32"/>
    <p:sldId id="396" r:id="rId33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76092"/>
    <a:srgbClr val="003399"/>
    <a:srgbClr val="404040"/>
    <a:srgbClr val="E46C0A"/>
    <a:srgbClr val="FF9933"/>
    <a:srgbClr val="CC6600"/>
    <a:srgbClr val="000000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89607" autoAdjust="0"/>
  </p:normalViewPr>
  <p:slideViewPr>
    <p:cSldViewPr>
      <p:cViewPr>
        <p:scale>
          <a:sx n="80" d="100"/>
          <a:sy n="80" d="100"/>
        </p:scale>
        <p:origin x="-264" y="-86"/>
      </p:cViewPr>
      <p:guideLst>
        <p:guide orient="horz" pos="2205"/>
        <p:guide orient="horz" pos="1480"/>
        <p:guide orient="horz" pos="2478"/>
        <p:guide pos="2109"/>
        <p:guide pos="3243"/>
        <p:guide pos="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994" y="133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9595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B3B3B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898989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994221901985495E-3"/>
                  <c:y val="-0.10809441630206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872881843682429E-2"/>
                  <c:y val="-9.9446862997902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976887607942275"/>
                  <c:y val="-4.32377665208271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9075504317691E-2"/>
                  <c:y val="-0.626947614551993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Фонды</c:v>
                </c:pt>
                <c:pt idx="1">
                  <c:v>Остальные</c:v>
                </c:pt>
                <c:pt idx="2">
                  <c:v>ФТС</c:v>
                </c:pt>
                <c:pt idx="3">
                  <c:v>ФНС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2.7E-2</c:v>
                </c:pt>
                <c:pt idx="1">
                  <c:v>4.4999999999999998E-2</c:v>
                </c:pt>
                <c:pt idx="2">
                  <c:v>0.156</c:v>
                </c:pt>
                <c:pt idx="3">
                  <c:v>0.77200000000000002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98270208"/>
        <c:axId val="98272000"/>
      </c:barChart>
      <c:catAx>
        <c:axId val="98270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272000"/>
        <c:crosses val="autoZero"/>
        <c:auto val="1"/>
        <c:lblAlgn val="ctr"/>
        <c:lblOffset val="100"/>
        <c:noMultiLvlLbl val="0"/>
      </c:catAx>
      <c:valAx>
        <c:axId val="9827200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82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35939621965718571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13984"/>
        <c:axId val="107915520"/>
      </c:barChart>
      <c:catAx>
        <c:axId val="107913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915520"/>
        <c:crosses val="autoZero"/>
        <c:auto val="1"/>
        <c:lblAlgn val="ctr"/>
        <c:lblOffset val="100"/>
        <c:noMultiLvlLbl val="0"/>
      </c:catAx>
      <c:valAx>
        <c:axId val="10791552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791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79883272396102E-2"/>
          <c:y val="5.8393831070032487E-2"/>
          <c:w val="0.93875658647997118"/>
          <c:h val="0.88321233785993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356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205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561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184.3</c:v>
                </c:pt>
                <c:pt idx="1">
                  <c:v>228.9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39808"/>
        <c:axId val="48041344"/>
      </c:barChart>
      <c:catAx>
        <c:axId val="48039808"/>
        <c:scaling>
          <c:orientation val="minMax"/>
        </c:scaling>
        <c:delete val="1"/>
        <c:axPos val="l"/>
        <c:majorTickMark val="out"/>
        <c:minorTickMark val="none"/>
        <c:tickLblPos val="none"/>
        <c:crossAx val="48041344"/>
        <c:crosses val="autoZero"/>
        <c:auto val="1"/>
        <c:lblAlgn val="ctr"/>
        <c:lblOffset val="100"/>
        <c:noMultiLvlLbl val="0"/>
      </c:catAx>
      <c:valAx>
        <c:axId val="480413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4803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71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055208333333333E-2"/>
                  <c:y val="0.15674826388888888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463,8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015625000000003E-2"/>
                  <c:y val="-0.1304951388888889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205,0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463.7999999999999</c:v>
                </c:pt>
                <c:pt idx="1">
                  <c:v>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1"/>
        <c:holeSize val="7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30826197205"/>
          <c:y val="0.18460690927764078"/>
          <c:w val="0.61621266298778155"/>
          <c:h val="0.730994055109445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2868567116760744E-2"/>
                  <c:y val="0.3451210703624492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2 971,0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8819444444443"/>
                      <c:h val="0.113994444444444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6255906388517499E-2"/>
                  <c:y val="-0.3781413823069674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3 141,9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2934.4</c:v>
                </c:pt>
                <c:pt idx="1">
                  <c:v>3178.5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7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7.5369861176312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91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271630723243618E-2"/>
                      <c:h val="0.10662041062587616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355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66735966735966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2 670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627398756431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3 178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600</c:v>
                </c:pt>
                <c:pt idx="1">
                  <c:v>900</c:v>
                </c:pt>
                <c:pt idx="2">
                  <c:v>5232.3</c:v>
                </c:pt>
                <c:pt idx="3">
                  <c:v>6127.4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83648"/>
        <c:axId val="45085440"/>
      </c:barChart>
      <c:catAx>
        <c:axId val="450836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5085440"/>
        <c:crosses val="autoZero"/>
        <c:auto val="1"/>
        <c:lblAlgn val="ctr"/>
        <c:lblOffset val="100"/>
        <c:noMultiLvlLbl val="0"/>
      </c:catAx>
      <c:valAx>
        <c:axId val="450854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508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257391387723E-2"/>
          <c:y val="5.889525790120078E-2"/>
          <c:w val="0.91005799652144359"/>
          <c:h val="0.905113195603620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20</a:t>
                    </a:r>
                    <a:endParaRPr lang="en-US" dirty="0"/>
                  </a:p>
                </c:rich>
              </c:tx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22</a:t>
                    </a:r>
                    <a:endParaRPr lang="en-US" dirty="0"/>
                  </a:p>
                </c:rich>
              </c:tx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081437146515527E-2"/>
                  <c:y val="-3.05455021200997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5687125923724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011197607645885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8.6999999999999993</c:v>
                </c:pt>
                <c:pt idx="1">
                  <c:v>19.899999999999999</c:v>
                </c:pt>
                <c:pt idx="2">
                  <c:v>21.9</c:v>
                </c:pt>
                <c:pt idx="3">
                  <c:v>41.8</c:v>
                </c:pt>
                <c:pt idx="4">
                  <c:v>77.7</c:v>
                </c:pt>
                <c:pt idx="5">
                  <c:v>263.39999999999998</c:v>
                </c:pt>
                <c:pt idx="6">
                  <c:v>381.7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47661440"/>
        <c:axId val="47662976"/>
      </c:barChart>
      <c:catAx>
        <c:axId val="476614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47662976"/>
        <c:crosses val="autoZero"/>
        <c:auto val="1"/>
        <c:lblAlgn val="ctr"/>
        <c:lblOffset val="100"/>
        <c:noMultiLvlLbl val="0"/>
      </c:catAx>
      <c:valAx>
        <c:axId val="4766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766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061830482708491"/>
                  <c:y val="0.2091130715607892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110,6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337113220152889E-2"/>
                  <c:y val="-0.2530896774447639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101,4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121.50000000000001</c:v>
                </c:pt>
                <c:pt idx="1">
                  <c:v>101.3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3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5256773955029E-2"/>
          <c:y val="8.448369077847008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9</a:t>
                    </a:r>
                    <a:endParaRPr lang="en-US" dirty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92</a:t>
                    </a:r>
                    <a:endParaRPr lang="en-US" sz="1800" dirty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101</a:t>
                    </a:r>
                    <a:endParaRPr lang="en-US" sz="18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18.66</c:v>
                </c:pt>
                <c:pt idx="1">
                  <c:v>120.63</c:v>
                </c:pt>
                <c:pt idx="2">
                  <c:v>139.29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18336"/>
        <c:axId val="48324992"/>
      </c:barChart>
      <c:catAx>
        <c:axId val="483183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8324992"/>
        <c:crosses val="autoZero"/>
        <c:auto val="1"/>
        <c:lblAlgn val="ctr"/>
        <c:lblOffset val="100"/>
        <c:noMultiLvlLbl val="0"/>
      </c:catAx>
      <c:valAx>
        <c:axId val="483249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831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6.2074447155675887E-2"/>
          <c:w val="0.8990336065478628"/>
          <c:h val="0.93792519416310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5.5404084454961054E-2"/>
                  <c:y val="-5.4861378056313605E-3"/>
                </c:manualLayout>
              </c:layout>
              <c:tx>
                <c:rich>
                  <a:bodyPr/>
                  <a:lstStyle/>
                  <a:p>
                    <a:pPr>
                      <a:defRPr sz="1600" b="1" spc="-1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pc="-100" baseline="0" dirty="0" smtClean="0"/>
                      <a:t>6</a:t>
                    </a:r>
                    <a:endParaRPr lang="en-US" spc="-100" baseline="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11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75</c:v>
                </c:pt>
                <c:pt idx="3" formatCode="#,##0">
                  <c:v>150</c:v>
                </c:pt>
                <c:pt idx="4" formatCode="#,##0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8327680"/>
        <c:axId val="108329216"/>
      </c:barChart>
      <c:catAx>
        <c:axId val="108327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329216"/>
        <c:crosses val="autoZero"/>
        <c:auto val="1"/>
        <c:lblAlgn val="ctr"/>
        <c:lblOffset val="100"/>
        <c:noMultiLvlLbl val="0"/>
      </c:catAx>
      <c:valAx>
        <c:axId val="10832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32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8EB4E3"/>
              </a:solidFill>
            </c:spPr>
          </c:dPt>
          <c:dPt>
            <c:idx val="1"/>
            <c:bubble3D val="0"/>
            <c:spPr>
              <a:solidFill>
                <a:srgbClr val="6B9CE3"/>
              </a:solidFill>
            </c:spPr>
          </c:dPt>
          <c:dPt>
            <c:idx val="2"/>
            <c:bubble3D val="0"/>
            <c:spPr>
              <a:solidFill>
                <a:srgbClr val="939EB7"/>
              </a:solidFill>
            </c:spPr>
          </c:dPt>
          <c:dPt>
            <c:idx val="3"/>
            <c:bubble3D val="0"/>
            <c:spPr>
              <a:solidFill>
                <a:srgbClr val="376092"/>
              </a:solidFill>
            </c:spPr>
          </c:dPt>
          <c:dPt>
            <c:idx val="4"/>
            <c:bubble3D val="0"/>
            <c:spPr>
              <a:solidFill>
                <a:srgbClr val="5B89C1"/>
              </a:solidFill>
            </c:spPr>
          </c:dPt>
          <c:dLbls>
            <c:dLbl>
              <c:idx val="0"/>
              <c:layout>
                <c:manualLayout>
                  <c:x val="-8.291873963515755E-3"/>
                  <c:y val="-0.427599611273080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25373134328357"/>
                  <c:y val="-8.2604470359572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37810945273632E-2"/>
                  <c:y val="0.25510204081632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36550841592562"/>
                      <c:h val="0.178110006657331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681592039800994"/>
                  <c:y val="7.28862973760932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461028192371462"/>
                  <c:y val="-7.2886297376093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</c:v>
                </c:pt>
                <c:pt idx="1">
                  <c:v>0.185</c:v>
                </c:pt>
                <c:pt idx="2">
                  <c:v>8.3000000000000004E-2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242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2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73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108468864"/>
        <c:axId val="108482944"/>
      </c:barChart>
      <c:catAx>
        <c:axId val="1084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8482944"/>
        <c:crosses val="autoZero"/>
        <c:auto val="1"/>
        <c:lblAlgn val="ctr"/>
        <c:lblOffset val="100"/>
        <c:noMultiLvlLbl val="0"/>
      </c:catAx>
      <c:valAx>
        <c:axId val="108482944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10846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9755076069923E-2"/>
          <c:y val="0.15547045121738404"/>
          <c:w val="0.69625828225151742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9.603062335447643E-2"/>
                  <c:y val="-5.48524647379722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606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baseline="0" smtClean="0"/>
                      <a:t> 548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3 303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248.8</c:v>
                </c:pt>
                <c:pt idx="1">
                  <c:v>606.29999999999995</c:v>
                </c:pt>
                <c:pt idx="2">
                  <c:v>1048.4000000000001</c:v>
                </c:pt>
                <c:pt idx="3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108581632"/>
        <c:axId val="108583168"/>
      </c:barChart>
      <c:catAx>
        <c:axId val="10858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583168"/>
        <c:crosses val="autoZero"/>
        <c:auto val="1"/>
        <c:lblAlgn val="ctr"/>
        <c:lblOffset val="100"/>
        <c:noMultiLvlLbl val="0"/>
      </c:catAx>
      <c:valAx>
        <c:axId val="108583168"/>
        <c:scaling>
          <c:orientation val="minMax"/>
          <c:max val="1500"/>
        </c:scaling>
        <c:delete val="1"/>
        <c:axPos val="b"/>
        <c:numFmt formatCode="#,##0" sourceLinked="1"/>
        <c:majorTickMark val="out"/>
        <c:minorTickMark val="none"/>
        <c:tickLblPos val="nextTo"/>
        <c:crossAx val="108581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7.1634701307643892E-2"/>
                  <c:y val="-0.5573366214549938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65,6%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28,6%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0946519116155383"/>
                  <c:y val="9.922793867782538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5,8%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5213695801995086"/>
                      <c:h val="0.138495295979494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5975505744319E-2"/>
          <c:y val="9.9684069028484062E-2"/>
          <c:w val="0.96852456344638793"/>
          <c:h val="0.772765931664417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rgbClr val="4F81BD"/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1471.6</c:v>
                </c:pt>
                <c:pt idx="1">
                  <c:v>2842.1</c:v>
                </c:pt>
                <c:pt idx="2" formatCode="0.0">
                  <c:v>5224</c:v>
                </c:pt>
                <c:pt idx="3">
                  <c:v>7723</c:v>
                </c:pt>
                <c:pt idx="4">
                  <c:v>9454</c:v>
                </c:pt>
                <c:pt idx="5">
                  <c:v>11138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23168"/>
        <c:axId val="96824704"/>
      </c:lineChart>
      <c:catAx>
        <c:axId val="968231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96824704"/>
        <c:crosses val="autoZero"/>
        <c:auto val="1"/>
        <c:lblAlgn val="ctr"/>
        <c:lblOffset val="100"/>
        <c:noMultiLvlLbl val="0"/>
      </c:catAx>
      <c:valAx>
        <c:axId val="96824704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6823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0507850719843E-2"/>
          <c:y val="0.12007263627520562"/>
          <c:w val="0.9536311882886277"/>
          <c:h val="0.6364651119615855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902017425337E-2"/>
                  <c:y val="9.353379728111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68965195918557E-2"/>
                  <c:y val="8.713924172493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490.1</c:v>
                </c:pt>
                <c:pt idx="1">
                  <c:v>1029.3</c:v>
                </c:pt>
                <c:pt idx="2" formatCode="0.0">
                  <c:v>2197</c:v>
                </c:pt>
                <c:pt idx="3">
                  <c:v>3557</c:v>
                </c:pt>
                <c:pt idx="4">
                  <c:v>4344</c:v>
                </c:pt>
                <c:pt idx="5">
                  <c:v>4875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6651796114243115E-2"/>
                  <c:y val="-0.121821929956104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5823247081322E-2"/>
                  <c:y val="-9.1397552103377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0031449471183E-2"/>
                  <c:y val="-0.123231779746239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85798816567938E-2"/>
                  <c:y val="-0.13644669597011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981.5</c:v>
                </c:pt>
                <c:pt idx="1">
                  <c:v>1812.9</c:v>
                </c:pt>
                <c:pt idx="2" formatCode="0.0">
                  <c:v>3027</c:v>
                </c:pt>
                <c:pt idx="3">
                  <c:v>4166</c:v>
                </c:pt>
                <c:pt idx="4">
                  <c:v>5110</c:v>
                </c:pt>
                <c:pt idx="5">
                  <c:v>6263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54720"/>
        <c:axId val="40656256"/>
      </c:lineChart>
      <c:catAx>
        <c:axId val="406547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40656256"/>
        <c:crosses val="autoZero"/>
        <c:auto val="1"/>
        <c:lblAlgn val="ctr"/>
        <c:lblOffset val="300"/>
        <c:tickLblSkip val="1"/>
        <c:noMultiLvlLbl val="0"/>
      </c:catAx>
      <c:valAx>
        <c:axId val="40656256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065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63724600057147E-2"/>
          <c:y val="6.8261019976975951E-2"/>
          <c:w val="0.8249532136542181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1789.822807</c:v>
                </c:pt>
                <c:pt idx="1">
                  <c:v>585.80058299999996</c:v>
                </c:pt>
                <c:pt idx="2">
                  <c:v>2375.6233899999997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57504"/>
        <c:axId val="55159040"/>
      </c:barChart>
      <c:catAx>
        <c:axId val="55157504"/>
        <c:scaling>
          <c:orientation val="minMax"/>
        </c:scaling>
        <c:delete val="1"/>
        <c:axPos val="l"/>
        <c:majorTickMark val="out"/>
        <c:minorTickMark val="none"/>
        <c:tickLblPos val="nextTo"/>
        <c:crossAx val="55159040"/>
        <c:crosses val="autoZero"/>
        <c:auto val="1"/>
        <c:lblAlgn val="ctr"/>
        <c:lblOffset val="100"/>
        <c:noMultiLvlLbl val="0"/>
      </c:catAx>
      <c:valAx>
        <c:axId val="551590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515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5611805555555554E-2"/>
                  <c:y val="0.3311093750000000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374,5</a:t>
                    </a:r>
                    <a:endParaRPr 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3962526023596"/>
                      <c:h val="0.237466706126072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1592361111111112E-2"/>
                  <c:y val="-0.4215461805555555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585,8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374.5</c:v>
                </c:pt>
                <c:pt idx="1">
                  <c:v>585.80058299999996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5269969090038E-2"/>
          <c:y val="6.248128690813768E-2"/>
          <c:w val="0.93770601161513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1 050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aseline="0" dirty="0" smtClean="0"/>
                      <a:t>2 060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1626</c:v>
                </c:pt>
                <c:pt idx="1">
                  <c:v>2323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40800"/>
        <c:axId val="40672256"/>
      </c:barChart>
      <c:catAx>
        <c:axId val="405408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672256"/>
        <c:crosses val="autoZero"/>
        <c:auto val="1"/>
        <c:lblAlgn val="ctr"/>
        <c:lblOffset val="100"/>
        <c:noMultiLvlLbl val="0"/>
      </c:catAx>
      <c:valAx>
        <c:axId val="406722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054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5181470648558"/>
          <c:y val="0.10659722222222222"/>
          <c:w val="0.59141844082080619"/>
          <c:h val="0.777986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217330571656101"/>
                  <c:y val="-0.2378697916666666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2 059,6</a:t>
                    </a:r>
                    <a:endParaRPr lang="en-US" sz="16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2060</c:v>
                </c:pt>
                <c:pt idx="1">
                  <c:v>2056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0.28264</cdr:x>
      <cdr:y>0.33944</cdr:y>
    </cdr:from>
    <cdr:to>
      <cdr:x>0.59534</cdr:x>
      <cdr:y>0.68854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865794" y="887176"/>
          <a:ext cx="957875" cy="91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15 749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руб.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0.06728</cdr:x>
      <cdr:y>0</cdr:y>
    </cdr:from>
    <cdr:to>
      <cdr:x>0.29148</cdr:x>
      <cdr:y>0.17231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781" y="0"/>
          <a:ext cx="655729" cy="294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spcAft>
              <a:spcPts val="750"/>
            </a:spcAft>
          </a:pPr>
          <a:r>
            <a:rPr lang="ru-RU" sz="1200" b="1" i="1" dirty="0" smtClean="0">
              <a:solidFill>
                <a:srgbClr val="E36C0A"/>
              </a:solidFill>
              <a:effectLst/>
              <a:latin typeface="Arial Narrow"/>
              <a:ea typeface="Times New Roman"/>
            </a:rPr>
            <a:t>+ 6,1%</a:t>
          </a:r>
          <a:endParaRPr lang="ru-RU" sz="1200" dirty="0">
            <a:effectLst/>
            <a:latin typeface="Times New Roman"/>
            <a:ea typeface="Times New Roman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0.14295</cdr:x>
      <cdr:y>0.79073</cdr:y>
    </cdr:from>
    <cdr:to>
      <cdr:x>0.33035</cdr:x>
      <cdr:y>0.96003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2135" y="2084350"/>
          <a:ext cx="881112" cy="44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+ 16,6%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0.32402</cdr:x>
      <cdr:y>0.61904</cdr:y>
    </cdr:from>
    <cdr:to>
      <cdr:x>0.54312</cdr:x>
      <cdr:y>0.75915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523452" y="1631786"/>
          <a:ext cx="1030158" cy="369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+ 10,0%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0.33751</cdr:x>
      <cdr:y>0.42868</cdr:y>
    </cdr:from>
    <cdr:to>
      <cdr:x>0.66249</cdr:x>
      <cdr:y>0.74815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72029" y="1234598"/>
          <a:ext cx="935942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960,3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0.70054</cdr:x>
      <cdr:y>0.0052</cdr:y>
    </cdr:from>
    <cdr:to>
      <cdr:x>0.9981</cdr:x>
      <cdr:y>0.13437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17541" y="14981"/>
          <a:ext cx="856973" cy="37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0.38403</cdr:x>
      <cdr:y>0.40798</cdr:y>
    </cdr:from>
    <cdr:to>
      <cdr:x>0.66227</cdr:x>
      <cdr:y>0.57898</cdr:y>
    </cdr:to>
    <cdr:sp macro="" textlink="">
      <cdr:nvSpPr>
        <cdr:cNvPr id="2" name="Поле 1"/>
        <cdr:cNvSpPr txBox="1"/>
      </cdr:nvSpPr>
      <cdr:spPr bwMode="auto">
        <a:xfrm xmlns:a="http://schemas.openxmlformats.org/drawingml/2006/main">
          <a:off x="1454905" y="1174983"/>
          <a:ext cx="1054130" cy="4924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3 986,4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0.69598</cdr:x>
      <cdr:y>0.03882</cdr:y>
    </cdr:from>
    <cdr:to>
      <cdr:x>1</cdr:x>
      <cdr:y>0.145</cdr:y>
    </cdr:to>
    <cdr:sp macro="" textlink="">
      <cdr:nvSpPr>
        <cdr:cNvPr id="3" name="Поле 4"/>
        <cdr:cNvSpPr txBox="1"/>
      </cdr:nvSpPr>
      <cdr:spPr bwMode="auto">
        <a:xfrm xmlns:a="http://schemas.openxmlformats.org/drawingml/2006/main">
          <a:off x="2104857" y="107950"/>
          <a:ext cx="870118" cy="295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wrap="none" lIns="27432" tIns="32004" rIns="27432" bIns="0" rtlCol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  <cdr:relSizeAnchor xmlns:cdr="http://schemas.openxmlformats.org/drawingml/2006/chartDrawing">
    <cdr:from>
      <cdr:x>0.08037</cdr:x>
      <cdr:y>0.69647</cdr:y>
    </cdr:from>
    <cdr:to>
      <cdr:x>0.25134</cdr:x>
      <cdr:y>0.87901</cdr:y>
    </cdr:to>
    <cdr:sp macro="" textlink="">
      <cdr:nvSpPr>
        <cdr:cNvPr id="4" name="TextBox 28"/>
        <cdr:cNvSpPr txBox="1"/>
      </cdr:nvSpPr>
      <cdr:spPr bwMode="auto">
        <a:xfrm xmlns:a="http://schemas.openxmlformats.org/drawingml/2006/main">
          <a:off x="304491" y="2005829"/>
          <a:ext cx="647724" cy="525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104105" tIns="52052" rIns="104105" bIns="52052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1041034">
            <a:defRPr/>
          </a:pPr>
          <a:r>
            <a:rPr lang="ru-RU" sz="1600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rPr>
            <a:t>1 926,8</a:t>
          </a:r>
          <a:endParaRPr lang="ru-RU" sz="1600" b="1" dirty="0">
            <a:solidFill>
              <a:srgbClr val="F79646">
                <a:lumMod val="75000"/>
              </a:srgb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0.78687</cdr:x>
      <cdr:y>0.24915</cdr:y>
    </cdr:from>
    <cdr:to>
      <cdr:x>0.94866</cdr:x>
      <cdr:y>0.67821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52430" y="214473"/>
          <a:ext cx="79210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+8,8%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0.32889</cdr:x>
      <cdr:y>0.26739</cdr:y>
    </cdr:from>
    <cdr:to>
      <cdr:x>0.53708</cdr:x>
      <cdr:y>0.69645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6826" y="230167"/>
          <a:ext cx="1789417" cy="369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9,1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668,8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0.3301</cdr:x>
      <cdr:y>0.43809</cdr:y>
    </cdr:from>
    <cdr:to>
      <cdr:x>0.65508</cdr:x>
      <cdr:y>0.75756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140349" y="1261707"/>
          <a:ext cx="1122673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6 112,9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0.70047</cdr:x>
      <cdr:y>0</cdr:y>
    </cdr:from>
    <cdr:to>
      <cdr:x>0.99803</cdr:x>
      <cdr:y>0.12917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356032" y="-3963909"/>
          <a:ext cx="1000848" cy="366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212,0</a:t>
          </a:r>
        </a:p>
        <a:p xmlns:a="http://schemas.openxmlformats.org/drawingml/2006/main">
          <a:pPr algn="ctr"/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0.12855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1863070" y="63478"/>
          <a:ext cx="789214" cy="2629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рублей</a:t>
          </a:r>
        </a:p>
        <a:p xmlns:a="http://schemas.openxmlformats.org/drawingml/2006/main">
          <a:pPr algn="ctr"/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</a:t>
          </a:r>
          <a:endParaRPr lang="ru-RU" sz="1100" b="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0.04065</cdr:x>
      <cdr:y>0.838</cdr:y>
    </cdr:from>
    <cdr:to>
      <cdr:x>0.30106</cdr:x>
      <cdr:y>0.97047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6133" y="2336323"/>
          <a:ext cx="125636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+ 11,2%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0.11727</cdr:x>
      <cdr:y>0.65175</cdr:y>
    </cdr:from>
    <cdr:to>
      <cdr:x>0.33637</cdr:x>
      <cdr:y>0.81128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5752" y="1817087"/>
          <a:ext cx="1057056" cy="444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2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8,1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62" y="5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07.11.2019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0" tIns="46023" rIns="92050" bIns="4602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78"/>
            <a:ext cx="5435600" cy="4457700"/>
          </a:xfrm>
          <a:prstGeom prst="rect">
            <a:avLst/>
          </a:prstGeom>
        </p:spPr>
        <p:txBody>
          <a:bodyPr vert="horz" lIns="92050" tIns="46023" rIns="92050" bIns="460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9014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62" y="9409014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В 2017 году в товарной структуре ВДС значительно увеличилась доля добычи полезных ископаемых: 9,4% (в 2016 - 8,6%). </a:t>
            </a:r>
          </a:p>
          <a:p>
            <a:r>
              <a:rPr lang="ru-RU" dirty="0">
                <a:latin typeface="Arial Narrow" panose="020B0606020202030204" pitchFamily="34" charset="0"/>
              </a:rPr>
              <a:t>Создает положительный импульс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5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14" tIns="49352" rIns="98714" bIns="49352"/>
          <a:lstStyle>
            <a:lvl1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84" y="1606884"/>
            <a:ext cx="7320689" cy="4829254"/>
          </a:xfrm>
        </p:spPr>
        <p:txBody>
          <a:bodyPr/>
          <a:lstStyle>
            <a:lvl1pPr marL="392434" indent="0">
              <a:buFontTx/>
              <a:buNone/>
              <a:defRPr b="1">
                <a:latin typeface="+mj-lt"/>
              </a:defRPr>
            </a:lvl1pPr>
            <a:lvl2pPr marL="389053" indent="3493">
              <a:defRPr>
                <a:latin typeface="+mj-lt"/>
              </a:defRPr>
            </a:lvl2pPr>
            <a:lvl3pPr marL="678684" indent="-281066">
              <a:tabLst/>
              <a:defRPr>
                <a:latin typeface="+mj-lt"/>
              </a:defRPr>
            </a:lvl3pPr>
            <a:lvl4pPr marL="0" indent="389053">
              <a:lnSpc>
                <a:spcPts val="1981"/>
              </a:lnSpc>
              <a:spcBef>
                <a:spcPts val="441"/>
              </a:spcBef>
              <a:defRPr>
                <a:latin typeface="+mj-lt"/>
              </a:defRPr>
            </a:lvl4pPr>
            <a:lvl5pPr>
              <a:lnSpc>
                <a:spcPts val="1981"/>
              </a:lnSpc>
              <a:spcBef>
                <a:spcPts val="44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501183"/>
            <a:ext cx="7337192" cy="1105803"/>
          </a:xfrm>
        </p:spPr>
        <p:txBody>
          <a:bodyPr/>
          <a:lstStyle>
            <a:lvl1pPr marL="0" marR="0" indent="0" defTabSz="11260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4699">
              <a:defRPr/>
            </a:lvl1pPr>
          </a:lstStyle>
          <a:p>
            <a:fld id="{63567BCC-5DB8-4AF4-AC47-1AB06BAF3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79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660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89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721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675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84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265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99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99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99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99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99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892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339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374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59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209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49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3" r:id="rId17"/>
    <p:sldLayoutId id="2147483714" r:id="rId18"/>
    <p:sldLayoutId id="2147483715" r:id="rId19"/>
    <p:sldLayoutId id="2147483718" r:id="rId20"/>
    <p:sldLayoutId id="2147483720" r:id="rId21"/>
    <p:sldLayoutId id="2147483721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8.jpeg"/><Relationship Id="rId5" Type="http://schemas.openxmlformats.org/officeDocument/2006/relationships/image" Target="../media/image28.png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microsoft.com/office/2007/relationships/hdphoto" Target="../media/hdphoto8.wdp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image" Target="../media/image39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40.jpeg"/><Relationship Id="rId9" Type="http://schemas.openxmlformats.org/officeDocument/2006/relationships/image" Target="../media/image43.png"/><Relationship Id="rId1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microsoft.com/office/2007/relationships/hdphoto" Target="../media/hdphoto12.wdp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27809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I</a:t>
            </a:r>
            <a:r>
              <a:rPr lang="ru-RU" sz="5400" b="1" smtClean="0">
                <a:solidFill>
                  <a:srgbClr val="4F81BD"/>
                </a:solidFill>
                <a:latin typeface="Arial Narrow" panose="020B0606020202030204" pitchFamily="34" charset="0"/>
              </a:rPr>
              <a:t> полугодие </a:t>
            </a:r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2019 года</a:t>
            </a:r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867842872"/>
              </p:ext>
            </p:extLst>
          </p:nvPr>
        </p:nvGraphicFramePr>
        <p:xfrm>
          <a:off x="559784" y="3963909"/>
          <a:ext cx="3363519" cy="28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04689" y="862553"/>
            <a:ext cx="5218850" cy="2858912"/>
            <a:chOff x="-4034126" y="1422300"/>
            <a:chExt cx="4570778" cy="207652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2032983671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0"/>
              <a:ext cx="3931627" cy="1875332"/>
              <a:chOff x="-5763257" y="3096183"/>
              <a:chExt cx="5231991" cy="228473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564804" y="3352056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+ 17,4%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314513" y="5054093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+ 29,3%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21505" y="4500866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+ 25,2%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газовый конденсат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208199" y="3900714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+ 16,0%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 smtClean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20" y="4220120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газ горючий природный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84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 на добычу полезных ископаемых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2326" y="683063"/>
            <a:ext cx="4278156" cy="5778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91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НДПИ </a:t>
            </a:r>
            <a:r>
              <a:rPr lang="ru-RU" sz="1400" dirty="0">
                <a:latin typeface="Arial Narrow" panose="020B0606020202030204" pitchFamily="34" charset="0"/>
              </a:rPr>
              <a:t>поступило </a:t>
            </a:r>
            <a:r>
              <a:rPr lang="ru-RU" sz="1400" b="1" dirty="0" smtClean="0">
                <a:latin typeface="Arial Narrow" panose="020B0606020202030204" pitchFamily="34" charset="0"/>
              </a:rPr>
              <a:t>3 178,5 млрд </a:t>
            </a:r>
            <a:r>
              <a:rPr lang="ru-RU" sz="1400" b="1" dirty="0"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latin typeface="Arial Narrow" panose="020B0606020202030204" pitchFamily="34" charset="0"/>
              </a:rPr>
              <a:t>, что на </a:t>
            </a:r>
            <a:r>
              <a:rPr lang="ru-RU" sz="1400" dirty="0" smtClean="0">
                <a:latin typeface="Arial Narrow" panose="020B0606020202030204" pitchFamily="34" charset="0"/>
              </a:rPr>
              <a:t>470,7 млрд рублей, </a:t>
            </a:r>
            <a:r>
              <a:rPr lang="ru-RU" sz="1400" dirty="0">
                <a:latin typeface="Arial Narrow" panose="020B0606020202030204" pitchFamily="34" charset="0"/>
              </a:rPr>
              <a:t>или </a:t>
            </a:r>
            <a:r>
              <a:rPr lang="ru-RU" sz="1400" b="1" dirty="0" smtClean="0">
                <a:latin typeface="Arial Narrow" panose="020B0606020202030204" pitchFamily="34" charset="0"/>
              </a:rPr>
              <a:t>на 17,4% больше</a:t>
            </a:r>
            <a:r>
              <a:rPr lang="ru-RU" sz="1400" dirty="0" smtClean="0">
                <a:latin typeface="Arial Narrow" panose="020B0606020202030204" pitchFamily="34" charset="0"/>
              </a:rPr>
              <a:t> аналогичного периода 2018 года.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1000"/>
              </a:lnSpc>
            </a:pPr>
            <a:r>
              <a:rPr lang="ru-RU" sz="1400" dirty="0">
                <a:latin typeface="Arial Narrow" panose="020B0606020202030204" pitchFamily="34" charset="0"/>
              </a:rPr>
              <a:t>Рост поступлений НДПИ обусловлен в </a:t>
            </a:r>
            <a:r>
              <a:rPr lang="ru-RU" sz="1400" dirty="0" smtClean="0">
                <a:latin typeface="Arial Narrow" panose="020B0606020202030204" pitchFamily="34" charset="0"/>
              </a:rPr>
              <a:t>основном увеличением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по НДПИ на добычу </a:t>
            </a:r>
            <a:r>
              <a:rPr lang="ru-RU" sz="1400" b="1" dirty="0" smtClean="0">
                <a:latin typeface="Arial Narrow" panose="020B0606020202030204" pitchFamily="34" charset="0"/>
              </a:rPr>
              <a:t>нефти на 368,1 млрд рублей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результате:</a:t>
            </a:r>
          </a:p>
          <a:p>
            <a:pPr algn="just" defTabSz="271463">
              <a:lnSpc>
                <a:spcPct val="91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	- изменения </a:t>
            </a:r>
            <a:r>
              <a:rPr lang="ru-RU" sz="1400" dirty="0">
                <a:latin typeface="Arial Narrow" panose="020B0606020202030204" pitchFamily="34" charset="0"/>
              </a:rPr>
              <a:t>законодательства и </a:t>
            </a:r>
            <a:r>
              <a:rPr lang="ru-RU" sz="1400" dirty="0" smtClean="0">
                <a:latin typeface="Arial Narrow" panose="020B0606020202030204" pitchFamily="34" charset="0"/>
              </a:rPr>
              <a:t>введения </a:t>
            </a:r>
            <a:r>
              <a:rPr lang="ru-RU" sz="1400" dirty="0">
                <a:latin typeface="Arial Narrow" panose="020B0606020202030204" pitchFamily="34" charset="0"/>
              </a:rPr>
              <a:t>в соответствии с Федеральным законом от 03 августа 2018 года № 301-ФЗ «О внесении изменений в отдельные законодательные акты Российской Федерации» </a:t>
            </a:r>
            <a:r>
              <a:rPr lang="ru-RU" sz="1400" dirty="0" smtClean="0">
                <a:latin typeface="Arial Narrow" panose="020B0606020202030204" pitchFamily="34" charset="0"/>
              </a:rPr>
              <a:t>повышающих коэффициентов, </a:t>
            </a:r>
            <a:r>
              <a:rPr lang="ru-RU" sz="1400" dirty="0">
                <a:latin typeface="Arial Narrow" panose="020B0606020202030204" pitchFamily="34" charset="0"/>
              </a:rPr>
              <a:t>увеличивающих ставку НДПИ в виде нефти в 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в </a:t>
            </a:r>
            <a:r>
              <a:rPr lang="ru-RU" sz="1400" dirty="0">
                <a:latin typeface="Arial Narrow" panose="020B0606020202030204" pitchFamily="34" charset="0"/>
              </a:rPr>
              <a:t>среднем на 1 415,5 рублей за 1 тыс. тонн </a:t>
            </a:r>
            <a:r>
              <a:rPr lang="ru-RU" sz="1400" i="1" dirty="0">
                <a:latin typeface="Arial Narrow" panose="020B0606020202030204" pitchFamily="34" charset="0"/>
              </a:rPr>
              <a:t>[дополнительно </a:t>
            </a:r>
            <a:r>
              <a:rPr lang="ru-RU" sz="1400" i="1" dirty="0" smtClean="0">
                <a:latin typeface="Arial Narrow" panose="020B0606020202030204" pitchFamily="34" charset="0"/>
              </a:rPr>
              <a:t>поступило </a:t>
            </a:r>
            <a:r>
              <a:rPr lang="ru-RU" sz="1400" i="1" dirty="0">
                <a:latin typeface="Arial Narrow" panose="020B0606020202030204" pitchFamily="34" charset="0"/>
              </a:rPr>
              <a:t>– </a:t>
            </a:r>
            <a:r>
              <a:rPr lang="ru-RU" sz="1400" b="1" i="1" dirty="0">
                <a:latin typeface="Arial Narrow" panose="020B0606020202030204" pitchFamily="34" charset="0"/>
              </a:rPr>
              <a:t>278,6 млрд. рублей</a:t>
            </a:r>
            <a:r>
              <a:rPr lang="ru-RU" sz="1400" i="1" dirty="0">
                <a:latin typeface="Arial Narrow" panose="020B0606020202030204" pitchFamily="34" charset="0"/>
              </a:rPr>
              <a:t>, или + 12,1 </a:t>
            </a:r>
            <a:r>
              <a:rPr lang="ru-RU" sz="1400" i="1" dirty="0" err="1">
                <a:latin typeface="Arial Narrow" panose="020B0606020202030204" pitchFamily="34" charset="0"/>
              </a:rPr>
              <a:t>п.п</a:t>
            </a:r>
            <a:r>
              <a:rPr lang="ru-RU" sz="1400" i="1" dirty="0">
                <a:latin typeface="Arial Narrow" panose="020B0606020202030204" pitchFamily="34" charset="0"/>
              </a:rPr>
              <a:t>.].</a:t>
            </a:r>
          </a:p>
          <a:p>
            <a:pPr algn="just" defTabSz="271463">
              <a:lnSpc>
                <a:spcPct val="91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	- роста </a:t>
            </a:r>
            <a:r>
              <a:rPr lang="ru-RU" sz="1400" dirty="0">
                <a:latin typeface="Arial Narrow" panose="020B0606020202030204" pitchFamily="34" charset="0"/>
              </a:rPr>
              <a:t>курса доллара США в декабре 2018 – мае 2019 на 12,3% (с 58,7 до 65,9 рублей за долл. США), при одновременном снижении цены на нефть марки «</a:t>
            </a:r>
            <a:r>
              <a:rPr lang="ru-RU" sz="1400" dirty="0" err="1">
                <a:latin typeface="Arial Narrow" panose="020B0606020202030204" pitchFamily="34" charset="0"/>
              </a:rPr>
              <a:t>Urals</a:t>
            </a:r>
            <a:r>
              <a:rPr lang="ru-RU" sz="1400" dirty="0">
                <a:latin typeface="Arial Narrow" panose="020B0606020202030204" pitchFamily="34" charset="0"/>
              </a:rPr>
              <a:t>» в декабре 2018 – мае 2019 на 3,3% (с 67,2 до 65,0 долл./за </a:t>
            </a:r>
            <a:r>
              <a:rPr lang="ru-RU" sz="1400" dirty="0" err="1">
                <a:latin typeface="Arial Narrow" panose="020B0606020202030204" pitchFamily="34" charset="0"/>
              </a:rPr>
              <a:t>барр</a:t>
            </a:r>
            <a:r>
              <a:rPr lang="ru-RU" sz="1400" dirty="0">
                <a:latin typeface="Arial Narrow" panose="020B0606020202030204" pitchFamily="34" charset="0"/>
              </a:rPr>
              <a:t>.) </a:t>
            </a:r>
            <a:r>
              <a:rPr lang="ru-RU" sz="1400" i="1" dirty="0">
                <a:latin typeface="Arial Narrow" panose="020B0606020202030204" pitchFamily="34" charset="0"/>
              </a:rPr>
              <a:t>[дополнительно поступит </a:t>
            </a:r>
            <a:r>
              <a:rPr lang="ru-RU" sz="1400" b="1" i="1" dirty="0">
                <a:latin typeface="Arial Narrow" panose="020B0606020202030204" pitchFamily="34" charset="0"/>
              </a:rPr>
              <a:t>– 95,7 млрд. рублей</a:t>
            </a:r>
            <a:r>
              <a:rPr lang="ru-RU" sz="1400" i="1" dirty="0">
                <a:latin typeface="Arial Narrow" panose="020B0606020202030204" pitchFamily="34" charset="0"/>
              </a:rPr>
              <a:t>, или </a:t>
            </a:r>
            <a:r>
              <a:rPr lang="ru-RU" sz="1400" i="1" dirty="0" smtClean="0">
                <a:latin typeface="Arial Narrow" panose="020B0606020202030204" pitchFamily="34" charset="0"/>
              </a:rPr>
              <a:t>+ </a:t>
            </a:r>
            <a:r>
              <a:rPr lang="ru-RU" sz="1400" i="1" dirty="0">
                <a:latin typeface="Arial Narrow" panose="020B0606020202030204" pitchFamily="34" charset="0"/>
              </a:rPr>
              <a:t>4,2 </a:t>
            </a:r>
            <a:r>
              <a:rPr lang="ru-RU" sz="1400" i="1" dirty="0" err="1">
                <a:latin typeface="Arial Narrow" panose="020B0606020202030204" pitchFamily="34" charset="0"/>
              </a:rPr>
              <a:t>п.п</a:t>
            </a:r>
            <a:r>
              <a:rPr lang="ru-RU" sz="1400" i="1" dirty="0" smtClean="0">
                <a:latin typeface="Arial Narrow" panose="020B0606020202030204" pitchFamily="34" charset="0"/>
              </a:rPr>
              <a:t>.].</a:t>
            </a:r>
          </a:p>
          <a:p>
            <a:pPr indent="182563" algn="just">
              <a:lnSpc>
                <a:spcPct val="91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b="1" dirty="0" smtClean="0">
                <a:latin typeface="Arial Narrow" panose="020B0606020202030204" pitchFamily="34" charset="0"/>
              </a:rPr>
              <a:t>налогу на добычу газа горючего природного</a:t>
            </a:r>
            <a:r>
              <a:rPr lang="ru-RU" sz="1400" dirty="0" smtClean="0">
                <a:latin typeface="Arial Narrow" panose="020B0606020202030204" pitchFamily="34" charset="0"/>
              </a:rPr>
              <a:t> также наблюдается рост (на 71,4 млрд рублей), </a:t>
            </a:r>
            <a:r>
              <a:rPr lang="ru-RU" sz="1400" dirty="0">
                <a:latin typeface="Arial Narrow" panose="020B0606020202030204" pitchFamily="34" charset="0"/>
              </a:rPr>
              <a:t>обусловленный в основном увеличением цены реализации газа за пределы СНГ на </a:t>
            </a:r>
            <a:r>
              <a:rPr lang="ru-RU" sz="1400" dirty="0" smtClean="0">
                <a:latin typeface="Arial Narrow" panose="020B0606020202030204" pitchFamily="34" charset="0"/>
              </a:rPr>
              <a:t>24,6% </a:t>
            </a:r>
            <a:r>
              <a:rPr lang="ru-RU" sz="1400" dirty="0">
                <a:latin typeface="Arial Narrow" panose="020B0606020202030204" pitchFamily="34" charset="0"/>
              </a:rPr>
              <a:t>(с </a:t>
            </a:r>
            <a:r>
              <a:rPr lang="ru-RU" sz="1400" dirty="0" smtClean="0">
                <a:latin typeface="Arial Narrow" panose="020B0606020202030204" pitchFamily="34" charset="0"/>
              </a:rPr>
              <a:t>203,6 до 253,6 долл</a:t>
            </a:r>
            <a:r>
              <a:rPr lang="ru-RU" sz="1400" dirty="0">
                <a:latin typeface="Arial Narrow" panose="020B0606020202030204" pitchFamily="34" charset="0"/>
              </a:rPr>
              <a:t>./тыс. куб. м.) при одновременном росте курса доллара США в декабре 2018 – мае 2019 на 12,3% (с 58,7 до 65,9 рублей за долл. США</a:t>
            </a:r>
            <a:r>
              <a:rPr lang="ru-RU" sz="1400" dirty="0" smtClean="0">
                <a:latin typeface="Arial Narrow" panose="020B0606020202030204" pitchFamily="34" charset="0"/>
              </a:rPr>
              <a:t>) </a:t>
            </a:r>
            <a:r>
              <a:rPr lang="ru-RU" sz="1400" i="1" dirty="0" smtClean="0">
                <a:latin typeface="Arial Narrow" panose="020B0606020202030204" pitchFamily="34" charset="0"/>
              </a:rPr>
              <a:t>[</a:t>
            </a:r>
            <a:r>
              <a:rPr lang="ru-RU" sz="1400" i="1" dirty="0">
                <a:latin typeface="Arial Narrow" panose="020B0606020202030204" pitchFamily="34" charset="0"/>
              </a:rPr>
              <a:t>дополнительно поступит – </a:t>
            </a:r>
            <a:r>
              <a:rPr lang="ru-RU" sz="1400" b="1" i="1" dirty="0" smtClean="0">
                <a:latin typeface="Arial Narrow" panose="020B0606020202030204" pitchFamily="34" charset="0"/>
              </a:rPr>
              <a:t>65,3 млрд </a:t>
            </a:r>
            <a:r>
              <a:rPr lang="ru-RU" sz="1400" b="1" i="1" dirty="0">
                <a:latin typeface="Arial Narrow" panose="020B0606020202030204" pitchFamily="34" charset="0"/>
              </a:rPr>
              <a:t>рублей</a:t>
            </a:r>
            <a:r>
              <a:rPr lang="ru-RU" sz="1400" i="1" dirty="0">
                <a:latin typeface="Arial Narrow" panose="020B0606020202030204" pitchFamily="34" charset="0"/>
              </a:rPr>
              <a:t>, или </a:t>
            </a:r>
            <a:r>
              <a:rPr lang="ru-RU" sz="1400" i="1" dirty="0" smtClean="0">
                <a:latin typeface="Arial Narrow" panose="020B0606020202030204" pitchFamily="34" charset="0"/>
              </a:rPr>
              <a:t>+ 23,0 </a:t>
            </a:r>
            <a:r>
              <a:rPr lang="ru-RU" sz="1400" i="1" dirty="0">
                <a:latin typeface="Arial Narrow" panose="020B0606020202030204" pitchFamily="34" charset="0"/>
              </a:rPr>
              <a:t>п.п</a:t>
            </a:r>
            <a:r>
              <a:rPr lang="ru-RU" sz="1400" i="1" dirty="0" smtClean="0">
                <a:latin typeface="Arial Narrow" panose="020B0606020202030204" pitchFamily="34" charset="0"/>
              </a:rPr>
              <a:t>.]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90633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налогу на добычу полезных ископаемых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536544" y="833447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161087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610" y="1865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Имущественные налоги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516" y="1124744"/>
            <a:ext cx="45135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имущественных налогов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полугодии 2019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 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592,7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3,3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млрд. 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0,6%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полугодии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1141537"/>
            <a:ext cx="37781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511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поступлений по налогу на имущество организаций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0,5% (2,1 млрд руб.) связано с исключением из объектов налогообложения движимого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имущества организаций (Федеральный закон от 03.08.2018 N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302-ФЗ). </a:t>
            </a:r>
          </a:p>
          <a:p>
            <a:pPr algn="just" defTabSz="26511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	Основные факторы роста поступлений транспортного налога на 9,4% (3,6 млрд руб.) связаны с отменой налоговой льготы в отношении транспортных средств, максимальной массой свыше 12 тонн (Федеральный закон от 03.07.2016 № 249-ФЗ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увеличением в 29 субъектах Российской Федерации размера налоговых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ставок, вовлечением в налоговый оборот новых объектов и результатами работы по взысканию задолженности.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265113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Основные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факторы роста поступлений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 имущество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физлиц на 25,8% (1,8 млрд руб.) </a:t>
            </a:r>
            <a:r>
              <a:rPr lang="ru-RU" sz="1400" dirty="0" smtClean="0">
                <a:latin typeface="Arial Narrow" panose="020B0606020202030204" pitchFamily="34" charset="0"/>
              </a:rPr>
              <a:t>связаны </a:t>
            </a:r>
            <a:r>
              <a:rPr lang="ru-RU" sz="1400" dirty="0">
                <a:latin typeface="Arial Narrow" panose="020B0606020202030204" pitchFamily="34" charset="0"/>
              </a:rPr>
              <a:t>с </a:t>
            </a:r>
            <a:r>
              <a:rPr lang="ru-RU" sz="1400" dirty="0" smtClean="0">
                <a:latin typeface="Arial Narrow" panose="020B0606020202030204" pitchFamily="34" charset="0"/>
              </a:rPr>
              <a:t>ростом в сопоставимый период коэффициентов, применяемых при расчете налога исходя из кадастровой стоимости (п. 8 ст. 408 НК РФ), вовлечением в налоговый оборот более 1,6 млн. объектов и, как следствие, ростом совокупного объема налоговых начислений (на 21% к 2017 году), результативной работой по взысканию налоговой задолженности.  </a:t>
            </a:r>
          </a:p>
          <a:p>
            <a:pPr algn="just" defTabSz="265113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endParaRPr lang="ru-RU" sz="1400" dirty="0" smtClean="0"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0277" y="2260602"/>
            <a:ext cx="5074834" cy="4176849"/>
            <a:chOff x="-3793649" y="851160"/>
            <a:chExt cx="5218850" cy="3142233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3888700248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692255" y="851160"/>
              <a:ext cx="4182836" cy="2979719"/>
              <a:chOff x="-3825062" y="851160"/>
              <a:chExt cx="4182836" cy="2979719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757842" y="851160"/>
                <a:ext cx="1115616" cy="22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200" dirty="0" smtClean="0">
                    <a:solidFill>
                      <a:prstClr val="black"/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млрд. рублей</a:t>
                </a:r>
                <a:endParaRPr lang="ru-RU" altLang="ru-RU" dirty="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25062" y="1309363"/>
                <a:ext cx="3932632" cy="2521516"/>
                <a:chOff x="-5379873" y="937907"/>
                <a:chExt cx="5233323" cy="3071987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4705712" y="3671390"/>
                  <a:ext cx="1507176" cy="3385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+ 25,8 %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4383372" y="3141568"/>
                  <a:ext cx="1217530" cy="3385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+ 8,0 %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4472210" y="2665117"/>
                  <a:ext cx="1285961" cy="3385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+ 10,6 %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3632" y="937907"/>
                  <a:ext cx="4330192" cy="333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351765" y="1435304"/>
                  <a:ext cx="4793175" cy="333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 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3" y="1923501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4101416" y="2161961"/>
                  <a:ext cx="1141176" cy="3385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+ 9,4 %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2009876" y="1164210"/>
                  <a:ext cx="1151642" cy="3667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−</a:t>
                  </a:r>
                  <a:r>
                    <a:rPr lang="ru-RU" sz="2000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0,5 %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14765"/>
                  <a:ext cx="3510868" cy="310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2" y="3412406"/>
                  <a:ext cx="5220512" cy="310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физических лиц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0" y="2425993"/>
                  <a:ext cx="3510866" cy="3102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74518" y="2303336"/>
            <a:ext cx="28540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9178" y="2592000"/>
            <a:ext cx="88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+ 0,6 %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3677969"/>
            <a:ext cx="88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0,0 %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8515618"/>
              </p:ext>
            </p:extLst>
          </p:nvPr>
        </p:nvGraphicFramePr>
        <p:xfrm>
          <a:off x="971600" y="4173526"/>
          <a:ext cx="2652284" cy="253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4387976"/>
              </p:ext>
            </p:extLst>
          </p:nvPr>
        </p:nvGraphicFramePr>
        <p:xfrm>
          <a:off x="37114" y="1031935"/>
          <a:ext cx="4524196" cy="308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9484" y="8806"/>
            <a:ext cx="8949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Утилизационный сбор</a:t>
            </a:r>
            <a:endParaRPr lang="ru-RU" sz="1800" b="1" cap="all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6429" y="1232182"/>
            <a:ext cx="40836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Рост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b="1" dirty="0" smtClean="0">
                <a:latin typeface="Arial Narrow" panose="020B0606020202030204" pitchFamily="34" charset="0"/>
              </a:rPr>
              <a:t>утилизационного сбора</a:t>
            </a:r>
            <a:r>
              <a:rPr lang="ru-RU" sz="1400" dirty="0" smtClean="0">
                <a:latin typeface="Arial Narrow" panose="020B0606020202030204" pitchFamily="34" charset="0"/>
              </a:rPr>
              <a:t> 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полугодии 2019 года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33,1 млрд рублей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обусловлен  индексацией </a:t>
            </a:r>
            <a:r>
              <a:rPr lang="ru-RU" sz="1400" dirty="0" smtClean="0">
                <a:latin typeface="Arial Narrow" panose="020B0606020202030204" pitchFamily="34" charset="0"/>
              </a:rPr>
              <a:t>ставок, применяемых </a:t>
            </a:r>
            <a:r>
              <a:rPr lang="ru-RU" sz="1400" dirty="0">
                <a:latin typeface="Arial Narrow" panose="020B0606020202030204" pitchFamily="34" charset="0"/>
              </a:rPr>
              <a:t>к </a:t>
            </a:r>
            <a:r>
              <a:rPr lang="ru-RU" sz="1400" dirty="0" smtClean="0">
                <a:latin typeface="Arial Narrow" panose="020B0606020202030204" pitchFamily="34" charset="0"/>
              </a:rPr>
              <a:t>колесным и самоходным </a:t>
            </a:r>
            <a:r>
              <a:rPr lang="ru-RU" sz="1400" dirty="0">
                <a:latin typeface="Arial Narrow" panose="020B0606020202030204" pitchFamily="34" charset="0"/>
              </a:rPr>
              <a:t>транспортным </a:t>
            </a:r>
            <a:r>
              <a:rPr lang="ru-RU" sz="1400" dirty="0" smtClean="0">
                <a:latin typeface="Arial Narrow" panose="020B0606020202030204" pitchFamily="34" charset="0"/>
              </a:rPr>
              <a:t>средствам в </a:t>
            </a:r>
            <a:r>
              <a:rPr lang="ru-RU" sz="1400" dirty="0">
                <a:latin typeface="Arial Narrow" panose="020B0606020202030204" pitchFamily="34" charset="0"/>
              </a:rPr>
              <a:t>среднем на 15</a:t>
            </a:r>
            <a:r>
              <a:rPr lang="ru-RU" sz="1400" dirty="0" smtClean="0">
                <a:latin typeface="Arial Narrow" panose="020B0606020202030204" pitchFamily="34" charset="0"/>
              </a:rPr>
              <a:t>%.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Одновременно с этим</a:t>
            </a:r>
            <a:r>
              <a:rPr lang="ru-RU" sz="1400" dirty="0" smtClean="0">
                <a:latin typeface="Arial Narrow" panose="020B0606020202030204" pitchFamily="34" charset="0"/>
              </a:rPr>
              <a:t>, рост объема поступлений обеспечен увеличением </a:t>
            </a:r>
            <a:r>
              <a:rPr lang="ru-RU" sz="1400" dirty="0">
                <a:latin typeface="Arial Narrow" panose="020B0606020202030204" pitchFamily="34" charset="0"/>
              </a:rPr>
              <a:t>объёмов производства колесных транспортных средств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IV</a:t>
            </a:r>
            <a:r>
              <a:rPr lang="ru-RU" sz="1400" dirty="0" smtClean="0">
                <a:latin typeface="Arial Narrow" panose="020B0606020202030204" pitchFamily="34" charset="0"/>
              </a:rPr>
              <a:t> квартале 2018 года (переходящие платежи) и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квартале 2019 года на 8%, а также объемов </a:t>
            </a:r>
            <a:r>
              <a:rPr lang="ru-RU" sz="1400" dirty="0">
                <a:latin typeface="Arial Narrow" panose="020B0606020202030204" pitchFamily="34" charset="0"/>
              </a:rPr>
              <a:t>производства самоходных транспортных средств </a:t>
            </a:r>
            <a:r>
              <a:rPr lang="ru-RU" sz="1400" dirty="0" smtClean="0">
                <a:latin typeface="Arial Narrow" panose="020B0606020202030204" pitchFamily="34" charset="0"/>
              </a:rPr>
              <a:t>- на 30%.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543" y="1859655"/>
            <a:ext cx="344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колесные  транспортные средства и прицепы к ним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31840" y="970605"/>
            <a:ext cx="12715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900" dirty="0" smtClean="0">
              <a:solidFill>
                <a:prstClr val="black"/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708920"/>
            <a:ext cx="45378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самоходные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машины 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прицепы к ним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196752"/>
            <a:ext cx="2687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сбор, всего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67603" y="1540961"/>
            <a:ext cx="8875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+48,4%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29253" y="2418034"/>
            <a:ext cx="87669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+32,0%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6602" y="3242238"/>
            <a:ext cx="12431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1,7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раза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140" y="3711861"/>
            <a:ext cx="448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утилизационному сбору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9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8" y="14840"/>
            <a:ext cx="906167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Налоги, уплачиваемые в связи с применением специальных налоговых режимов*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9544" y="744256"/>
            <a:ext cx="39932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налогов, уплачиваемых в связи с применением специальных налоговых режимов</a:t>
            </a:r>
            <a:r>
              <a:rPr lang="ru-RU" sz="1400" dirty="0">
                <a:latin typeface="Arial Narrow" panose="020B0606020202030204" pitchFamily="34" charset="0"/>
              </a:rPr>
              <a:t>, в </a:t>
            </a:r>
            <a:r>
              <a:rPr lang="ru-RU" sz="1400" dirty="0" smtClean="0">
                <a:latin typeface="Arial Narrow" panose="020B0606020202030204" pitchFamily="34" charset="0"/>
              </a:rPr>
              <a:t>консолидированные бюджеты субъектов Российской </a:t>
            </a:r>
            <a:r>
              <a:rPr lang="ru-RU" sz="1400" dirty="0">
                <a:latin typeface="Arial Narrow" panose="020B0606020202030204" pitchFamily="34" charset="0"/>
              </a:rPr>
              <a:t>Федерации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2019 года составили 307,2 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15,0%, или на 40,0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года (в основном за счет роста налоговой базы по УСН, а также за счет роста количества плательщиков, работающих на патентной системе налогообложения). </a:t>
            </a:r>
            <a:r>
              <a:rPr lang="ru-RU" sz="1400" dirty="0">
                <a:latin typeface="Arial Narrow" panose="020B0606020202030204" pitchFamily="34" charset="0"/>
              </a:rPr>
              <a:t>При этом в </a:t>
            </a:r>
            <a:r>
              <a:rPr lang="ru-RU" sz="1400" dirty="0" smtClean="0">
                <a:latin typeface="Arial Narrow" panose="020B0606020202030204" pitchFamily="34" charset="0"/>
              </a:rPr>
              <a:t>местные бюджеты поступило 97,8 млрд рублей, что на 11,0 млрд рублей, или на 12,7% больше чем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2018 года.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 1 января 2019 года в соответствии с Федеральным законом от 27.11.2018 № 422-ФЗ начался эксперимент по введению специального налогового режима «Налог на профессиональный доход», который реализуется пока в 4 регионах: в Москве, в Московской и Калужской областях, а также в Республике Татарстан.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2019 </a:t>
            </a:r>
            <a:r>
              <a:rPr lang="ru-RU" sz="1400" dirty="0">
                <a:latin typeface="Arial Narrow" panose="020B0606020202030204" pitchFamily="34" charset="0"/>
              </a:rPr>
              <a:t>года  в качестве налогоплательщиков налога на профессиональный доход зарегистрировались более </a:t>
            </a:r>
            <a:r>
              <a:rPr lang="ru-RU" sz="1400" dirty="0" smtClean="0">
                <a:latin typeface="Arial Narrow" panose="020B0606020202030204" pitchFamily="34" charset="0"/>
              </a:rPr>
              <a:t>123,7 тыс</a:t>
            </a:r>
            <a:r>
              <a:rPr lang="ru-RU" sz="1400" dirty="0">
                <a:latin typeface="Arial Narrow" panose="020B0606020202030204" pitchFamily="34" charset="0"/>
              </a:rPr>
              <a:t>. человек, суммарный оборот по которым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10 </a:t>
            </a:r>
            <a:r>
              <a:rPr lang="ru-RU" sz="1400" dirty="0">
                <a:latin typeface="Arial Narrow" panose="020B0606020202030204" pitchFamily="34" charset="0"/>
              </a:rPr>
              <a:t>млрд рублей.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Сумма уплаченного налога этой категорией налогоплательщиков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197,9 </a:t>
            </a:r>
            <a:r>
              <a:rPr lang="ru-RU" sz="1400" dirty="0">
                <a:latin typeface="Arial Narrow" panose="020B0606020202030204" pitchFamily="34" charset="0"/>
              </a:rPr>
              <a:t>млн рублей.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73113" y="1526849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млрд.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4741" y="1689871"/>
            <a:ext cx="4864318" cy="2520281"/>
            <a:chOff x="299290" y="1848269"/>
            <a:chExt cx="4864318" cy="2332166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870659183"/>
                </p:ext>
              </p:extLst>
            </p:nvPr>
          </p:nvGraphicFramePr>
          <p:xfrm>
            <a:off x="339072" y="1865145"/>
            <a:ext cx="4824536" cy="2315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2603546" y="2506060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1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7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,8%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1"/>
            <p:cNvSpPr>
              <a:spLocks noChangeArrowheads="1"/>
            </p:cNvSpPr>
            <p:nvPr/>
          </p:nvSpPr>
          <p:spPr bwMode="auto">
            <a:xfrm>
              <a:off x="339072" y="2734940"/>
              <a:ext cx="680298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ЕНВД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299565" y="3165873"/>
              <a:ext cx="719805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ЕСХН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299290" y="3623202"/>
              <a:ext cx="864096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Патент</a:t>
              </a:r>
              <a:endPara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95434" y="2943955"/>
              <a:ext cx="732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-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5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,9%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42780" y="2312874"/>
              <a:ext cx="2336043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УСН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342780" y="1848269"/>
              <a:ext cx="2336043" cy="28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571500"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244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124450" algn="l"/>
                </a:tabLst>
              </a:pPr>
              <a:r>
                <a:rPr lang="ru-RU" altLang="ru-RU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Всего</a:t>
              </a:r>
              <a:endPara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1309" y="1005440"/>
            <a:ext cx="453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поступления налогов, уплачиваемых в связи с применением специальных налоговых режимов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полугодии 201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года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914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плательщиков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налогов, уплачиваемых в связи с применением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по видам налогов в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07139" y="4819099"/>
            <a:ext cx="2969971" cy="1706245"/>
            <a:chOff x="342780" y="4782972"/>
            <a:chExt cx="2969971" cy="1706245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220581009"/>
                </p:ext>
              </p:extLst>
            </p:nvPr>
          </p:nvGraphicFramePr>
          <p:xfrm>
            <a:off x="342780" y="4782972"/>
            <a:ext cx="2924810" cy="17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195290" y="5085184"/>
              <a:ext cx="69389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+ 1,4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889185" y="5661248"/>
              <a:ext cx="56070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-3,6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Надпись 2"/>
            <p:cNvSpPr txBox="1">
              <a:spLocks noChangeArrowheads="1"/>
            </p:cNvSpPr>
            <p:nvPr/>
          </p:nvSpPr>
          <p:spPr bwMode="auto">
            <a:xfrm>
              <a:off x="2374856" y="5624434"/>
              <a:ext cx="937895" cy="23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+13,2%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5244" y="6516052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* - за исключением СРП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191683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+ 15,0%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3986" y="4712183"/>
            <a:ext cx="958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тыс. </a:t>
            </a:r>
          </a:p>
          <a:p>
            <a:pPr algn="ctr"/>
            <a:r>
              <a:rPr lang="ru-RU" sz="1100" dirty="0" smtClean="0">
                <a:latin typeface="Arial Narrow" panose="020B0606020202030204" pitchFamily="34" charset="0"/>
              </a:rPr>
              <a:t>плательщиков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253582181"/>
              </p:ext>
            </p:extLst>
          </p:nvPr>
        </p:nvGraphicFramePr>
        <p:xfrm>
          <a:off x="270951" y="1154777"/>
          <a:ext cx="4701771" cy="26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6353" y="1490962"/>
            <a:ext cx="38350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страховых взносов</a:t>
            </a:r>
            <a:r>
              <a:rPr lang="ru-RU" sz="1400" dirty="0">
                <a:latin typeface="Arial Narrow" panose="020B0606020202030204" pitchFamily="34" charset="0"/>
              </a:rPr>
              <a:t> на обязательное социальное </a:t>
            </a:r>
            <a:r>
              <a:rPr lang="ru-RU" sz="1400" dirty="0" smtClean="0">
                <a:latin typeface="Arial Narrow" panose="020B0606020202030204" pitchFamily="34" charset="0"/>
              </a:rPr>
              <a:t>страхование (ОСС), </a:t>
            </a:r>
            <a:r>
              <a:rPr lang="ru-RU" sz="1400" dirty="0">
                <a:latin typeface="Arial Narrow" panose="020B0606020202030204" pitchFamily="34" charset="0"/>
              </a:rPr>
              <a:t>администрируемых ФНС России,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2019 года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b="1" dirty="0" smtClean="0">
                <a:latin typeface="Arial Narrow" panose="020B0606020202030204" pitchFamily="34" charset="0"/>
              </a:rPr>
              <a:t>3 303,4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9,4</a:t>
            </a:r>
            <a:r>
              <a:rPr lang="ru-RU" sz="1400" b="1" dirty="0" smtClean="0"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b="1" dirty="0" smtClean="0">
                <a:latin typeface="Arial Narrow" panose="020B0606020202030204" pitchFamily="34" charset="0"/>
              </a:rPr>
              <a:t>285,1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 больше </a:t>
            </a:r>
            <a:r>
              <a:rPr lang="ru-RU" sz="1400" dirty="0" smtClean="0">
                <a:latin typeface="Arial Narrow" panose="020B0606020202030204" pitchFamily="34" charset="0"/>
              </a:rPr>
              <a:t>аналогичного периода 2018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Темпы роста поступлений страховых взносов, администрируемых ФНС России, в государственные внебюджетные фонды Российской Федерации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</a:t>
            </a:r>
            <a:r>
              <a:rPr lang="ru-RU" sz="1400" dirty="0" smtClean="0">
                <a:latin typeface="Arial Narrow" panose="020B0606020202030204" pitchFamily="34" charset="0"/>
              </a:rPr>
              <a:t>2019 года </a:t>
            </a:r>
            <a:r>
              <a:rPr lang="ru-RU" sz="1400" dirty="0">
                <a:latin typeface="Arial Narrow" panose="020B0606020202030204" pitchFamily="34" charset="0"/>
              </a:rPr>
              <a:t>превышают темпы роста заработной платы (</a:t>
            </a:r>
            <a:r>
              <a:rPr lang="ru-RU" sz="1400" dirty="0" smtClean="0">
                <a:latin typeface="Arial Narrow" panose="020B0606020202030204" pitchFamily="34" charset="0"/>
              </a:rPr>
              <a:t>107,1%)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2,3 </a:t>
            </a:r>
            <a:r>
              <a:rPr lang="ru-RU" sz="1400" dirty="0">
                <a:latin typeface="Arial Narrow" panose="020B0606020202030204" pitchFamily="34" charset="0"/>
              </a:rPr>
              <a:t>п.п., в том числе темпы роста поступлений в ПФР – на </a:t>
            </a:r>
            <a:r>
              <a:rPr lang="ru-RU" sz="1400" dirty="0" smtClean="0">
                <a:latin typeface="Arial Narrow" panose="020B0606020202030204" pitchFamily="34" charset="0"/>
              </a:rPr>
              <a:t>1,8 </a:t>
            </a:r>
            <a:r>
              <a:rPr lang="ru-RU" sz="1400" dirty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за счет превышения динамики поступлений над заработной платой дополнительно поступило по всем фондам порядка </a:t>
            </a:r>
            <a:r>
              <a:rPr lang="ru-RU" sz="1400" b="1" dirty="0" smtClean="0">
                <a:latin typeface="Arial Narrow" panose="020B0606020202030204" pitchFamily="34" charset="0"/>
              </a:rPr>
              <a:t>70,8 </a:t>
            </a:r>
            <a:r>
              <a:rPr lang="ru-RU" sz="1400" dirty="0">
                <a:latin typeface="Arial Narrow" panose="020B0606020202030204" pitchFamily="34" charset="0"/>
              </a:rPr>
              <a:t>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820853" y="103624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4308" y="1623217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+ 9,4%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72768" y="1918402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20362" y="2472767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07836" y="3025964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56405" y="2153774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+ 8,9%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20362" y="1368370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 на ОСС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89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155" y="1866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 smtClean="0"/>
              <a:t>контрольная работа</a:t>
            </a:r>
            <a:endParaRPr lang="ru-RU" sz="1800" cap="all" dirty="0"/>
          </a:p>
        </p:txBody>
      </p:sp>
      <p:sp>
        <p:nvSpPr>
          <p:cNvPr id="2" name="TextBox 1"/>
          <p:cNvSpPr txBox="1"/>
          <p:nvPr/>
        </p:nvSpPr>
        <p:spPr>
          <a:xfrm>
            <a:off x="206787" y="2340000"/>
            <a:ext cx="4451955" cy="418576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450000" algn="just"/>
            <a:r>
              <a:rPr lang="ru-RU" sz="1400" dirty="0">
                <a:latin typeface="Arial Narrow" panose="020B0606020202030204" pitchFamily="34" charset="0"/>
              </a:rPr>
              <a:t>Развитие и </a:t>
            </a:r>
            <a:r>
              <a:rPr lang="ru-RU" sz="1400" dirty="0" smtClean="0">
                <a:latin typeface="Arial Narrow" panose="020B0606020202030204" pitchFamily="34" charset="0"/>
              </a:rPr>
              <a:t>совершенствование механизмов налогового контроля направлено на повышение качества </a:t>
            </a:r>
            <a:r>
              <a:rPr lang="ru-RU" sz="1400" dirty="0">
                <a:latin typeface="Arial Narrow" panose="020B0606020202030204" pitchFamily="34" charset="0"/>
              </a:rPr>
              <a:t>и </a:t>
            </a:r>
            <a:r>
              <a:rPr lang="ru-RU" sz="1400" dirty="0" smtClean="0">
                <a:latin typeface="Arial Narrow" panose="020B0606020202030204" pitchFamily="34" charset="0"/>
              </a:rPr>
              <a:t>эффективности </a:t>
            </a:r>
            <a:r>
              <a:rPr lang="ru-RU" sz="1400" dirty="0">
                <a:latin typeface="Arial Narrow" panose="020B0606020202030204" pitchFamily="34" charset="0"/>
              </a:rPr>
              <a:t>выявления сокрытой налоговой </a:t>
            </a:r>
            <a:r>
              <a:rPr lang="ru-RU" sz="1400" dirty="0" smtClean="0">
                <a:latin typeface="Arial Narrow" panose="020B0606020202030204" pitchFamily="34" charset="0"/>
              </a:rPr>
              <a:t>базы и недостоверной </a:t>
            </a:r>
            <a:r>
              <a:rPr lang="ru-RU" sz="1400" dirty="0">
                <a:latin typeface="Arial Narrow" panose="020B0606020202030204" pitchFamily="34" charset="0"/>
              </a:rPr>
              <a:t>информации при расчете налогов, сборов и страховых </a:t>
            </a:r>
            <a:r>
              <a:rPr lang="ru-RU" sz="1400" dirty="0" smtClean="0">
                <a:latin typeface="Arial Narrow" panose="020B0606020202030204" pitchFamily="34" charset="0"/>
              </a:rPr>
              <a:t>взносов при неукоснительном соблюдении </a:t>
            </a:r>
            <a:r>
              <a:rPr lang="ru-RU" sz="1400" dirty="0">
                <a:latin typeface="Arial Narrow" panose="020B0606020202030204" pitchFamily="34" charset="0"/>
              </a:rPr>
              <a:t>законных прав и интересов </a:t>
            </a:r>
            <a:r>
              <a:rPr lang="ru-RU" sz="1400" dirty="0" smtClean="0">
                <a:latin typeface="Arial Narrow" panose="020B0606020202030204" pitchFamily="34" charset="0"/>
              </a:rPr>
              <a:t>налогоплательщиков и </a:t>
            </a:r>
            <a:r>
              <a:rPr lang="ru-RU" sz="1400" dirty="0">
                <a:latin typeface="Arial Narrow" panose="020B0606020202030204" pitchFamily="34" charset="0"/>
              </a:rPr>
              <a:t>плательщиков страховых </a:t>
            </a:r>
            <a:r>
              <a:rPr lang="ru-RU" sz="1400" dirty="0" smtClean="0">
                <a:latin typeface="Arial Narrow" panose="020B0606020202030204" pitchFamily="34" charset="0"/>
              </a:rPr>
              <a:t>взносов.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Применение риск-ориентированного подхода позволяет, минимизируя административную нагрузку на бизнес сообщество, обеспечить </a:t>
            </a:r>
            <a:r>
              <a:rPr lang="ru-RU" sz="1400" dirty="0">
                <a:latin typeface="Arial Narrow" panose="020B0606020202030204" pitchFamily="34" charset="0"/>
              </a:rPr>
              <a:t>оперативное установление и устранение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налоговых правонарушений, а также их профилактику и предупреждение.</a:t>
            </a: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Всего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2019 проведено на 35,1% меньше выездных налоговых проверок, </a:t>
            </a:r>
            <a:r>
              <a:rPr lang="ru-RU" sz="1400" dirty="0">
                <a:latin typeface="Arial Narrow" panose="020B0606020202030204" pitchFamily="34" charset="0"/>
              </a:rPr>
              <a:t>чем </a:t>
            </a:r>
            <a:r>
              <a:rPr lang="ru-RU" sz="1400" dirty="0" smtClean="0">
                <a:latin typeface="Arial Narrow" panose="020B0606020202030204" pitchFamily="34" charset="0"/>
              </a:rPr>
              <a:t>в аналогичном периоде 2018 года. Эффективность одной выездной налоговой проверки возросла и составила 22,7 млн руб.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(в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полугодии 2018 – 21,5 млн. руб.). </a:t>
            </a: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По результатам проведенных выездных налоговых </a:t>
            </a:r>
            <a:r>
              <a:rPr lang="ru-RU" sz="1400" dirty="0">
                <a:latin typeface="Arial Narrow" panose="020B0606020202030204" pitchFamily="34" charset="0"/>
              </a:rPr>
              <a:t>проверок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бюджет дополнительно поступило </a:t>
            </a:r>
            <a:r>
              <a:rPr lang="ru-RU" sz="1400" dirty="0" smtClean="0">
                <a:latin typeface="Arial Narrow" panose="020B0606020202030204" pitchFamily="34" charset="0"/>
              </a:rPr>
              <a:t>86,4 млрд руб. 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67399" y="1048584"/>
            <a:ext cx="4442585" cy="696339"/>
            <a:chOff x="278053" y="1047990"/>
            <a:chExt cx="4442585" cy="69633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9606" t="26901" r="28147" b="38100"/>
            <a:stretch/>
          </p:blipFill>
          <p:spPr>
            <a:xfrm>
              <a:off x="278053" y="1086648"/>
              <a:ext cx="443882" cy="4166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50654" y="1047990"/>
              <a:ext cx="1678622" cy="696339"/>
            </a:xfrm>
            <a:prstGeom prst="rect">
              <a:avLst/>
            </a:prstGeom>
          </p:spPr>
          <p:txBody>
            <a:bodyPr wrap="none" lIns="104105" tIns="52052" rIns="104105" bIns="52052" anchor="ctr">
              <a:no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Поступило по результатам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контрольной и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</a:t>
              </a: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налитической работы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	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885900" y="1145256"/>
              <a:ext cx="834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+14,7%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89773" y="1095365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51118" y="1125607"/>
              <a:ext cx="1365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159 </a:t>
              </a:r>
              <a:r>
                <a:rPr lang="ru-RU" sz="11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млрд руб.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68400" y="1659600"/>
            <a:ext cx="4441749" cy="662115"/>
            <a:chOff x="235908" y="1599122"/>
            <a:chExt cx="4441749" cy="662115"/>
          </a:xfrm>
        </p:grpSpPr>
        <p:sp>
          <p:nvSpPr>
            <p:cNvPr id="5" name="TextBox 4"/>
            <p:cNvSpPr txBox="1"/>
            <p:nvPr/>
          </p:nvSpPr>
          <p:spPr>
            <a:xfrm>
              <a:off x="707508" y="1638722"/>
              <a:ext cx="1958830" cy="62251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 </a:t>
              </a:r>
              <a:r>
                <a:rPr lang="ru-RU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т.ч</a:t>
              </a: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. по результатам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аналитической работы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businessman3.png"/>
            <p:cNvPicPr/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35908" y="1690795"/>
              <a:ext cx="474058" cy="4940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3864614" y="1671122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в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2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раза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45108" y="1599122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507508" y="1671122"/>
              <a:ext cx="13590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61,6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млрд руб.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925022" y="2340000"/>
            <a:ext cx="4000267" cy="418576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Последовательная реализация стратегии </a:t>
            </a:r>
            <a:r>
              <a:rPr lang="ru-RU" sz="1400" dirty="0">
                <a:latin typeface="Arial Narrow" panose="020B0606020202030204" pitchFamily="34" charset="0"/>
              </a:rPr>
              <a:t>приоритетного применения аналитической составляющей </a:t>
            </a:r>
            <a:r>
              <a:rPr lang="ru-RU" sz="1400" dirty="0" smtClean="0">
                <a:latin typeface="Arial Narrow" panose="020B0606020202030204" pitchFamily="34" charset="0"/>
              </a:rPr>
              <a:t>контрольной работы посредством использования современных автоматизированных аналитических инструментов приносит </a:t>
            </a:r>
            <a:r>
              <a:rPr lang="ru-RU" sz="1400" dirty="0">
                <a:latin typeface="Arial Narrow" panose="020B0606020202030204" pitchFamily="34" charset="0"/>
              </a:rPr>
              <a:t>ощутимые </a:t>
            </a:r>
            <a:r>
              <a:rPr lang="ru-RU" sz="1400" dirty="0" smtClean="0">
                <a:latin typeface="Arial Narrow" panose="020B0606020202030204" pitchFamily="34" charset="0"/>
              </a:rPr>
              <a:t>результаты, в том числе в стабильном росте поступлений по контрольно-аналитической работе, величина которых 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полугодии 2019 года составила 159 млрд руб., что на 20,4 млрд руб. больше, чем в аналогичном периоде </a:t>
            </a:r>
            <a:r>
              <a:rPr lang="ru-RU" sz="1400" dirty="0">
                <a:latin typeface="Arial Narrow" panose="020B0606020202030204" pitchFamily="34" charset="0"/>
              </a:rPr>
              <a:t>2018 года.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Мотивирование налогоплательщиков к добровольному исполнению своих действительных налоговых обязательств является основным акцентом при </a:t>
            </a:r>
            <a:r>
              <a:rPr lang="ru-RU" sz="1400" dirty="0">
                <a:latin typeface="Arial Narrow" panose="020B0606020202030204" pitchFamily="34" charset="0"/>
              </a:rPr>
              <a:t>осуществлении налогового </a:t>
            </a:r>
            <a:r>
              <a:rPr lang="ru-RU" sz="1400" dirty="0" smtClean="0">
                <a:latin typeface="Arial Narrow" panose="020B0606020202030204" pitchFamily="34" charset="0"/>
              </a:rPr>
              <a:t>контроля.</a:t>
            </a: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результатам </a:t>
            </a:r>
            <a:r>
              <a:rPr lang="ru-RU" sz="1400" dirty="0" smtClean="0">
                <a:latin typeface="Arial Narrow" panose="020B0606020202030204" pitchFamily="34" charset="0"/>
              </a:rPr>
              <a:t>аналитической работы посредством </a:t>
            </a:r>
            <a:r>
              <a:rPr lang="ru-RU" sz="1400" dirty="0">
                <a:latin typeface="Arial Narrow" panose="020B0606020202030204" pitchFamily="34" charset="0"/>
              </a:rPr>
              <a:t>добровольной </a:t>
            </a:r>
            <a:r>
              <a:rPr lang="ru-RU" sz="1400" dirty="0" smtClean="0">
                <a:latin typeface="Arial Narrow" panose="020B0606020202030204" pitchFamily="34" charset="0"/>
              </a:rPr>
              <a:t>уплаты дополнительно поступило 61,6 млрд </a:t>
            </a:r>
            <a:r>
              <a:rPr lang="ru-RU" sz="1400" dirty="0">
                <a:latin typeface="Arial Narrow" panose="020B0606020202030204" pitchFamily="34" charset="0"/>
              </a:rPr>
              <a:t>руб., что составляет </a:t>
            </a:r>
            <a:r>
              <a:rPr lang="ru-RU" sz="1400" dirty="0" smtClean="0">
                <a:latin typeface="Arial Narrow" panose="020B0606020202030204" pitchFamily="34" charset="0"/>
              </a:rPr>
              <a:t>39% </a:t>
            </a:r>
            <a:r>
              <a:rPr lang="ru-RU" sz="1400" dirty="0">
                <a:latin typeface="Arial Narrow" panose="020B0606020202030204" pitchFamily="34" charset="0"/>
              </a:rPr>
              <a:t>в общем объеме поступлений в бюджет по результатам контрольно-аналитической работы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6787" y="979371"/>
            <a:ext cx="4358571" cy="594186"/>
            <a:chOff x="5003449" y="945900"/>
            <a:chExt cx="4358571" cy="594186"/>
          </a:xfrm>
        </p:grpSpPr>
        <p:sp>
          <p:nvSpPr>
            <p:cNvPr id="32" name="TextBox 31"/>
            <p:cNvSpPr txBox="1"/>
            <p:nvPr/>
          </p:nvSpPr>
          <p:spPr>
            <a:xfrm>
              <a:off x="5380410" y="945900"/>
              <a:ext cx="914400" cy="546963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Количество выездных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налоговых проверок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552428" y="955311"/>
              <a:ext cx="8771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4,9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тыс.</a:t>
              </a:r>
            </a:p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проверок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verified7.png"/>
            <p:cNvPicPr/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003449" y="971817"/>
              <a:ext cx="369447" cy="5224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" name="Прямоугольник 29"/>
            <p:cNvSpPr/>
            <p:nvPr/>
          </p:nvSpPr>
          <p:spPr>
            <a:xfrm rot="10800000">
              <a:off x="8396662" y="955311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527282" y="1006052"/>
              <a:ext cx="834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-35,1%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3886" y="1659303"/>
            <a:ext cx="4338146" cy="601959"/>
            <a:chOff x="5002285" y="1649865"/>
            <a:chExt cx="4338146" cy="601959"/>
          </a:xfrm>
        </p:grpSpPr>
        <p:sp>
          <p:nvSpPr>
            <p:cNvPr id="33" name="TextBox 32"/>
            <p:cNvSpPr txBox="1"/>
            <p:nvPr/>
          </p:nvSpPr>
          <p:spPr>
            <a:xfrm>
              <a:off x="5350850" y="1703542"/>
              <a:ext cx="914400" cy="548282"/>
            </a:xfrm>
            <a:prstGeom prst="rect">
              <a:avLst/>
            </a:prstGeom>
          </p:spPr>
          <p:txBody>
            <a:bodyPr wrap="none" lIns="104105" tIns="52052" rIns="104105" bIns="52052" anchor="ctr">
              <a:no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latin typeface="Arial Narrow" panose="020B0606020202030204" pitchFamily="34" charset="0"/>
                </a:rPr>
                <a:t>Эффективность одной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>
                  <a:latin typeface="Arial Narrow" panose="020B0606020202030204" pitchFamily="34" charset="0"/>
                </a:rPr>
                <a:t>в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ыездной налоговой проверки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431195" y="1722321"/>
              <a:ext cx="1244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22,7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млн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р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уб.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0590" t="26901" r="29132" b="37400"/>
            <a:stretch/>
          </p:blipFill>
          <p:spPr>
            <a:xfrm>
              <a:off x="5002285" y="1752186"/>
              <a:ext cx="435248" cy="457174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8428399" y="1649865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612347" y="1722162"/>
              <a:ext cx="7280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+5,8%</a:t>
              </a:r>
              <a:endParaRPr lang="ru-RU" sz="13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3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5393" y="-2162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Камеральный </a:t>
            </a:r>
            <a:r>
              <a:rPr lang="ru-RU" sz="1800" cap="all" dirty="0" smtClean="0"/>
              <a:t>контроль</a:t>
            </a:r>
            <a:endParaRPr lang="ru-RU" sz="1800" cap="all" dirty="0"/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8487" y="3747890"/>
            <a:ext cx="8199566" cy="2709264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Внедрение ФНС России риск - ориентированного подхода к проведению проверок, усиление аналитической составляющей в контрольной работе, а также применение новейших автоматизированных аналитических инструментов, позволили значительно повысить дисциплинированность налогоплательщиков, сделать основной упор не на наказание, а на побуждение к добровольному уточнению и исполнению своих налоговых обязательств.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Так, показатель сумм увеличенных налоговых обязательств по уточненным налоговым декларациям, представленным налогоплательщиками в связи с самостоятельной оценкой рисков согласно критериям, разработанным </a:t>
            </a:r>
            <a:r>
              <a:rPr lang="ru-RU" sz="1400" dirty="0" smtClean="0">
                <a:latin typeface="Arial Narrow" panose="020B0606020202030204" pitchFamily="34" charset="0"/>
              </a:rPr>
              <a:t>ФНС России, за </a:t>
            </a:r>
            <a:r>
              <a:rPr lang="en-US" sz="1400" dirty="0" smtClean="0">
                <a:latin typeface="Arial Narrow" panose="020B0606020202030204" pitchFamily="34" charset="0"/>
              </a:rPr>
              <a:t>II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 2019 года </a:t>
            </a:r>
            <a:r>
              <a:rPr lang="ru-RU" sz="1400" dirty="0">
                <a:latin typeface="Arial Narrow" panose="020B0606020202030204" pitchFamily="34" charset="0"/>
              </a:rPr>
              <a:t>по сравнению </a:t>
            </a:r>
            <a:r>
              <a:rPr lang="ru-RU" sz="1400" dirty="0" smtClean="0">
                <a:latin typeface="Arial Narrow" panose="020B0606020202030204" pitchFamily="34" charset="0"/>
              </a:rPr>
              <a:t>со </a:t>
            </a:r>
            <a:r>
              <a:rPr lang="en-US" sz="1400" dirty="0" smtClean="0">
                <a:latin typeface="Arial Narrow" panose="020B0606020202030204" pitchFamily="34" charset="0"/>
              </a:rPr>
              <a:t>II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кварталом 2018 года </a:t>
            </a:r>
            <a:r>
              <a:rPr lang="ru-RU" sz="1400" dirty="0">
                <a:latin typeface="Arial Narrow" panose="020B0606020202030204" pitchFamily="34" charset="0"/>
              </a:rPr>
              <a:t>увеличился </a:t>
            </a:r>
            <a:r>
              <a:rPr lang="ru-RU" sz="1400" dirty="0" smtClean="0">
                <a:latin typeface="Arial Narrow" panose="020B0606020202030204" pitchFamily="34" charset="0"/>
              </a:rPr>
              <a:t>в 1,7 раза, или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13,6 млрд рублей </a:t>
            </a:r>
            <a:r>
              <a:rPr lang="ru-RU" sz="1400" dirty="0">
                <a:latin typeface="Arial Narrow" panose="020B0606020202030204" pitchFamily="34" charset="0"/>
              </a:rPr>
              <a:t>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34,0 млрд </a:t>
            </a:r>
            <a:r>
              <a:rPr lang="ru-RU" sz="1400" dirty="0">
                <a:latin typeface="Arial Narrow" panose="020B0606020202030204" pitchFamily="34" charset="0"/>
              </a:rPr>
              <a:t>рублей.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02003" y="891633"/>
            <a:ext cx="8098156" cy="2140708"/>
            <a:chOff x="934279" y="880725"/>
            <a:chExt cx="7609660" cy="13316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755838" y="1142335"/>
              <a:ext cx="788101" cy="229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- 54,8%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34279" y="880725"/>
              <a:ext cx="6994015" cy="1331654"/>
              <a:chOff x="934279" y="880725"/>
              <a:chExt cx="6994015" cy="133165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56592" y="1659049"/>
                <a:ext cx="2236378" cy="553330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Суммы возмещения НДС,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восстановленные вышестоящими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 и арбитражными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судами после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признания их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необоснованными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34279" y="1051799"/>
                <a:ext cx="2345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Доначислено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 по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результатам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675626" y="1142335"/>
                <a:ext cx="837808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- 38,5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10800000">
                <a:off x="3416892" y="13484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64698" y="980784"/>
                <a:ext cx="914400" cy="546963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rm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Поступило по результатам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75624" y="1621768"/>
                <a:ext cx="837809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- 58,4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 rot="10800000">
                <a:off x="7527222" y="8807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0800000">
                <a:off x="3423809" y="88274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</p:grpSp>
      </p:grp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002613" y="1327839"/>
            <a:ext cx="443882" cy="4166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97862" y="1327839"/>
            <a:ext cx="435248" cy="457174"/>
          </a:xfrm>
          <a:prstGeom prst="rect">
            <a:avLst/>
          </a:prstGeom>
        </p:spPr>
      </p:pic>
      <p:pic>
        <p:nvPicPr>
          <p:cNvPr id="57" name="Picture 4" descr="Z:\Мои документы\bar-ch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2145257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802003" y="1569635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18,2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22403" y="163055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businessman3.png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936352" y="2343112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5385053" y="1988840"/>
            <a:ext cx="2211283" cy="1101229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увеличенных налоговых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обязательств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уточненным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налоговым декларациям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10410" y="284767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34,0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44501" y="2210807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108756" y="2299927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2003" y="3103452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0,9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0" y="1866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Налоговый контроль цен  </a:t>
            </a: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792" y="62754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865" y="953765"/>
            <a:ext cx="30608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полноты исчисления и уплаты налогов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связи с совершением сделок между взаимозависимыми лицами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3" y="1040159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89971" y="1160469"/>
            <a:ext cx="66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260470" y="2564536"/>
            <a:ext cx="443882" cy="416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6696" y="2494592"/>
            <a:ext cx="288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доначислений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2567" y="2625535"/>
            <a:ext cx="15392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800" y="1991900"/>
            <a:ext cx="306086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Вынесено решений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0" y="1874972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84511" y="1979253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8122" y="1054432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уведомлений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сделках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9239" y="115573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15 718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054" y="1918068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71691" y="20053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181,2 </a:t>
            </a:r>
            <a:r>
              <a:rPr lang="ru-RU" sz="1400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млн.</a:t>
            </a:r>
            <a:r>
              <a:rPr lang="ru-RU" sz="1400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87073" y="2492194"/>
            <a:ext cx="22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43295" y="2610688"/>
            <a:ext cx="16674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232,6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трлн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26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715527" y="1061734"/>
            <a:ext cx="369447" cy="5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4" y="1874557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09559" y="2613360"/>
            <a:ext cx="443882" cy="416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6036" y="3299881"/>
            <a:ext cx="8315500" cy="319472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01.07.2019: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- уменьшены </a:t>
            </a:r>
            <a:r>
              <a:rPr lang="ru-RU" sz="1400" dirty="0">
                <a:latin typeface="Arial Narrow" panose="020B0606020202030204" pitchFamily="34" charset="0"/>
              </a:rPr>
              <a:t>убытки на сумму 2,8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привело к увеличению суммы налога на прибыль к уплате в бюджет на 0,56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 в налоговых периодах использования убытков в уменьшение налоговой базы;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стадии </a:t>
            </a:r>
            <a:r>
              <a:rPr lang="ru-RU" sz="1400" dirty="0" smtClean="0">
                <a:latin typeface="Arial Narrow" panose="020B0606020202030204" pitchFamily="34" charset="0"/>
              </a:rPr>
              <a:t>проведения </a:t>
            </a:r>
            <a:r>
              <a:rPr lang="ru-RU" sz="1400" dirty="0">
                <a:latin typeface="Arial Narrow" panose="020B0606020202030204" pitchFamily="34" charset="0"/>
              </a:rPr>
              <a:t>и оформления результатов находится </a:t>
            </a:r>
            <a:r>
              <a:rPr lang="ru-RU" sz="1400" dirty="0" smtClean="0">
                <a:latin typeface="Arial Narrow" panose="020B0606020202030204" pitchFamily="34" charset="0"/>
              </a:rPr>
              <a:t>9 проверок.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рамках реализации полномочий, предусмотренных главой 14.6 НК РФ, по 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01.07.2019</a:t>
            </a:r>
            <a:r>
              <a:rPr lang="ru-RU" sz="1400" dirty="0">
                <a:latin typeface="Arial Narrow" panose="020B0606020202030204" pitchFamily="34" charset="0"/>
              </a:rPr>
              <a:t>: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latin typeface="Arial Narrow" panose="020B0606020202030204" pitchFamily="34" charset="0"/>
              </a:rPr>
              <a:t>заключено </a:t>
            </a:r>
            <a:r>
              <a:rPr lang="ru-RU" sz="1400" dirty="0">
                <a:latin typeface="Arial Narrow" panose="020B0606020202030204" pitchFamily="34" charset="0"/>
              </a:rPr>
              <a:t>1 соглашение о ценообразовании для целей налогообложения в отношении сделок по реализации нефти на внутреннем рынке;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проведена проверка 5 отчетов по исполнению налогоплательщиками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стадии рассмотрения и анализа находится </a:t>
            </a:r>
            <a:r>
              <a:rPr lang="ru-RU" sz="1400" dirty="0" smtClean="0">
                <a:latin typeface="Arial Narrow" panose="020B0606020202030204" pitchFamily="34" charset="0"/>
              </a:rPr>
              <a:t>3 </a:t>
            </a:r>
            <a:r>
              <a:rPr lang="ru-RU" sz="1400" dirty="0">
                <a:latin typeface="Arial Narrow" panose="020B0606020202030204" pitchFamily="34" charset="0"/>
              </a:rPr>
              <a:t>отчета по исполнению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01.07.2019 </a:t>
            </a:r>
            <a:r>
              <a:rPr lang="ru-RU" sz="1400" dirty="0">
                <a:latin typeface="Arial Narrow" panose="020B0606020202030204" pitchFamily="34" charset="0"/>
              </a:rPr>
              <a:t>ФНС России рассматриваются </a:t>
            </a:r>
            <a:r>
              <a:rPr lang="ru-RU" sz="1400" dirty="0" smtClean="0">
                <a:latin typeface="Arial Narrow" panose="020B0606020202030204" pitchFamily="34" charset="0"/>
              </a:rPr>
              <a:t>16 </a:t>
            </a:r>
            <a:r>
              <a:rPr lang="ru-RU" sz="1400" dirty="0">
                <a:latin typeface="Arial Narrow" panose="020B0606020202030204" pitchFamily="34" charset="0"/>
              </a:rPr>
              <a:t>заявлений о заключении соглашений о ценообразовании для целей налогообложения, 3 из которых в отношении внешнеторговых сделок с участием уполномоченного органа исполнительной власти иностранного государства. Также </a:t>
            </a:r>
            <a:r>
              <a:rPr lang="ru-RU" sz="1400" dirty="0" smtClean="0">
                <a:latin typeface="Arial Narrow" panose="020B0606020202030204" pitchFamily="34" charset="0"/>
              </a:rPr>
              <a:t>уплачена </a:t>
            </a:r>
            <a:r>
              <a:rPr lang="ru-RU" sz="1400" dirty="0">
                <a:latin typeface="Arial Narrow" panose="020B0606020202030204" pitchFamily="34" charset="0"/>
              </a:rPr>
              <a:t>1</a:t>
            </a:r>
            <a:r>
              <a:rPr lang="ru-RU" sz="1400" dirty="0" smtClean="0">
                <a:latin typeface="Arial Narrow" panose="020B0606020202030204" pitchFamily="34" charset="0"/>
              </a:rPr>
              <a:t> государственная пошлина, </a:t>
            </a:r>
            <a:r>
              <a:rPr lang="ru-RU" sz="1400" dirty="0">
                <a:latin typeface="Arial Narrow" panose="020B0606020202030204" pitchFamily="34" charset="0"/>
              </a:rPr>
              <a:t>но на данный момент заявления в ФНС России не поданы. </a:t>
            </a:r>
          </a:p>
        </p:txBody>
      </p:sp>
    </p:spTree>
    <p:extLst>
      <p:ext uri="{BB962C8B-B14F-4D97-AF65-F5344CB8AC3E}">
        <p14:creationId xmlns:p14="http://schemas.microsoft.com/office/powerpoint/2010/main" val="17225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4" y="1185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Валютный контроль  </a:t>
            </a:r>
            <a:endParaRPr lang="ru-RU" sz="1800" cap="all" dirty="0"/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377320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914" y="1036769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соблюдения валютного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1121" y="1083332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- 40%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3635896" y="102518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972340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29261" y="1764428"/>
            <a:ext cx="2254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взыскания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39870" y="1834114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78%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5435" y="1044348"/>
            <a:ext cx="2431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взысканных штрафов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505,4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млн рублей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2812" y="1155409"/>
            <a:ext cx="67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+15%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7165" y="114568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8202" y="1123941"/>
            <a:ext cx="443882" cy="416650"/>
          </a:xfrm>
          <a:prstGeom prst="rect">
            <a:avLst/>
          </a:prstGeom>
        </p:spPr>
      </p:pic>
      <p:pic>
        <p:nvPicPr>
          <p:cNvPr id="15" name="businessman3.pn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860032" y="1672022"/>
            <a:ext cx="474058" cy="62894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20"/>
          <p:cNvSpPr txBox="1"/>
          <p:nvPr/>
        </p:nvSpPr>
        <p:spPr>
          <a:xfrm>
            <a:off x="271263" y="2380536"/>
            <a:ext cx="8639704" cy="449743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Снижение числа проведённых проверок и общего количества выявленных нарушений обусловлено переходом налоговых органов от выявления «массовых» нарушений (связанных с нарушением порядка и сроков представления документов и информации по валютным операциям), к выявлению более существенных нарушений, связанных с осуществлением незаконных валютных операций и </a:t>
            </a:r>
            <a:r>
              <a:rPr lang="ru-RU" sz="1400" dirty="0" err="1">
                <a:latin typeface="Arial Narrow" panose="020B0606020202030204" pitchFamily="34" charset="0"/>
              </a:rPr>
              <a:t>нерепатриацией</a:t>
            </a:r>
            <a:r>
              <a:rPr lang="ru-RU" sz="1400" dirty="0">
                <a:latin typeface="Arial Narrow" panose="020B0606020202030204" pitchFamily="34" charset="0"/>
              </a:rPr>
              <a:t> денежных средств.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несмотря на то, что количество дел об административных правонарушениях, возбуждённых за нарушение валютного законодательства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2019 года на 28% меньше чем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2018 года, количество дел, возбуждённых за осуществление незаконных валютных операций, увеличилось почти в 3 раза и составило 4 296 дел, а сумма предъявленных штрафов за такие нарушения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904,4 </a:t>
            </a:r>
            <a:r>
              <a:rPr lang="ru-RU" sz="1400" dirty="0">
                <a:latin typeface="Arial Narrow" panose="020B0606020202030204" pitchFamily="34" charset="0"/>
              </a:rPr>
              <a:t>млн. рублей, что в 15 раз больше, чем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2018 года</a:t>
            </a:r>
            <a:r>
              <a:rPr lang="ru-RU" sz="1400" dirty="0" smtClean="0">
                <a:latin typeface="Arial Narrow" panose="020B0606020202030204" pitchFamily="34" charset="0"/>
              </a:rPr>
              <a:t>.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Кроме того, доля дел, возбуждённых за осуществление незаконных валютных операций и </a:t>
            </a:r>
            <a:r>
              <a:rPr lang="ru-RU" sz="1400" dirty="0" err="1">
                <a:latin typeface="Arial Narrow" panose="020B0606020202030204" pitchFamily="34" charset="0"/>
              </a:rPr>
              <a:t>нерепатриацию</a:t>
            </a:r>
            <a:r>
              <a:rPr lang="ru-RU" sz="1400" dirty="0">
                <a:latin typeface="Arial Narrow" panose="020B0606020202030204" pitchFamily="34" charset="0"/>
              </a:rPr>
              <a:t> денежных </a:t>
            </a:r>
            <a:r>
              <a:rPr lang="ru-RU" sz="1400" dirty="0" smtClean="0">
                <a:latin typeface="Arial Narrow" panose="020B0606020202030204" pitchFamily="34" charset="0"/>
              </a:rPr>
              <a:t>средств, </a:t>
            </a:r>
            <a:r>
              <a:rPr lang="ru-RU" sz="1400" dirty="0">
                <a:latin typeface="Arial Narrow" panose="020B0606020202030204" pitchFamily="34" charset="0"/>
              </a:rPr>
              <a:t>составила 17% от общего количества возбуждённых дел за нарушения валютного законодательства в то время как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2018 года данный показатель составлял 7,4%, а доля предъявленных штрафов за такие нарушения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2019 года составила 77,5% в общей сумме предъявленных штрафов за нарушения валютного законодательства, в то время как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2018 года она составляла лишь 29,9%.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</a:t>
            </a:r>
            <a:r>
              <a:rPr lang="ru-RU" sz="1400" dirty="0">
                <a:latin typeface="Arial Narrow" panose="020B0606020202030204" pitchFamily="34" charset="0"/>
              </a:rPr>
              <a:t>в I полугодии 2019 года налоговыми органами вынесено 2 507 представлений об устранении причин и условий, способствовавших совершению административного правонарушения, а также 1 792 предписания об устранении нарушений валютного законодательства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6436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827584" y="1620412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дел, возбужденных за незаконные валютные операции и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нерепатриацию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денежных средств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18364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67945" y="1764428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1,7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раза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17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" y="1865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Задолженность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685" y="1291911"/>
            <a:ext cx="2215404" cy="1047304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Совокупная задолженность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8600" y="1358944"/>
            <a:ext cx="2532534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Погашено долга                                              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(от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мер принудительного  взыскания  и урегулирования долга экономическими методами)</a:t>
            </a:r>
            <a:endParaRPr lang="ru-RU" sz="12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38156" y="1620554"/>
            <a:ext cx="723275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19,2%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4132" y="1533598"/>
            <a:ext cx="49404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8514" y="1691516"/>
            <a:ext cx="679993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-0,6%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Z:\Мои документы\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535085"/>
            <a:ext cx="52104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2809392"/>
            <a:ext cx="4441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 defTabSz="85407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результате применения мер принудительного взыскания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урегулирования долга экономическими методами за январь-июнь 2019 года 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взыскано  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учетом страховых взносов)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909,0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что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146,7 млрд рублей, или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19,2% больше,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чем за аналогичный период прошлого года.</a:t>
            </a:r>
          </a:p>
          <a:p>
            <a:pPr indent="180000" algn="just" defTabSz="85407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01.07.2019 эффективность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всех мер взыскания составила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66,6%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что выше аналогичного показателя прошлого года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2,3 п.п.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январе-июне 2018 года данный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составил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64,3%.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193" y="2852936"/>
            <a:ext cx="38207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Совокупная задолженность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01.07.2019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составила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964,0 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что </a:t>
            </a:r>
            <a:r>
              <a:rPr lang="ru-RU" sz="14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ниже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аналогичного периода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прошлого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12,4 млрд рублей,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0,6%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indent="179388"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2879738" y="1446510"/>
            <a:ext cx="49404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377320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52" y="1500940"/>
            <a:ext cx="570576" cy="5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00093" y="2193404"/>
            <a:ext cx="1667443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909,0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млрд рублей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" y="-18256"/>
            <a:ext cx="894837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Динамика ключевых социально-экономических показателей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1217973"/>
            <a:ext cx="4608511" cy="54784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2019 года отмечается низкий темп роста экономики. По предварительной оценке Росстата ВВП вырос на 0,7% (в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</a:t>
            </a:r>
            <a:r>
              <a:rPr lang="ru-RU" sz="1400" dirty="0">
                <a:latin typeface="Arial Narrow" panose="020B0606020202030204" pitchFamily="34" charset="0"/>
              </a:rPr>
              <a:t>2018 года </a:t>
            </a:r>
            <a:r>
              <a:rPr lang="ru-RU" sz="1400" dirty="0" smtClean="0">
                <a:latin typeface="Arial Narrow" panose="020B0606020202030204" pitchFamily="34" charset="0"/>
              </a:rPr>
              <a:t>– на 2,1%).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Промышленность показывает умеренный рост (+2,6%). В разрезе секторов экономики ускоренную динамику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роста показывает добывающая отрасль (+</a:t>
            </a:r>
            <a:r>
              <a:rPr lang="ru-RU" sz="1400" dirty="0">
                <a:latin typeface="Arial Narrow" panose="020B0606020202030204" pitchFamily="34" charset="0"/>
              </a:rPr>
              <a:t>4</a:t>
            </a:r>
            <a:r>
              <a:rPr lang="ru-RU" sz="1400" dirty="0" smtClean="0">
                <a:latin typeface="Arial Narrow" panose="020B0606020202030204" pitchFamily="34" charset="0"/>
              </a:rPr>
              <a:t>,0%, или +</a:t>
            </a:r>
            <a:r>
              <a:rPr lang="ru-RU" sz="1400" dirty="0">
                <a:latin typeface="Arial Narrow" panose="020B0606020202030204" pitchFamily="34" charset="0"/>
              </a:rPr>
              <a:t>2</a:t>
            </a:r>
            <a:r>
              <a:rPr lang="ru-RU" sz="1400" dirty="0" smtClean="0">
                <a:latin typeface="Arial Narrow" panose="020B0606020202030204" pitchFamily="34" charset="0"/>
              </a:rPr>
              <a:t>,1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 относительно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полугодия 2018 года). Темп роста обрабатывающего сектора замедлился до 101,9% против 104,0% в соответствующем периоде 2018 года.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Оборот розничной торговли также демонстрирует понижение темпов роста (+1,7%, или -1,2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.). Дополнительным сигналом дальнейшего снижения потребления в краткосрочной перспективе служит сокращение оборота оптовой торговли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(-4,6%, или </a:t>
            </a:r>
            <a:r>
              <a:rPr lang="ru-RU" sz="1400" dirty="0">
                <a:latin typeface="Arial Narrow" panose="020B0606020202030204" pitchFamily="34" charset="0"/>
              </a:rPr>
              <a:t>-</a:t>
            </a:r>
            <a:r>
              <a:rPr lang="ru-RU" sz="1400" dirty="0" smtClean="0">
                <a:latin typeface="Arial Narrow" panose="020B0606020202030204" pitchFamily="34" charset="0"/>
              </a:rPr>
              <a:t>10,4 п.п.).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Данная тенденция объясняется низкими темпами роста заработной платы относительно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полугодия 2018 года (номинальный +7,1% (или -4,1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.), реальный +1,9% (или -6,8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 и одним из самых низких за последние три года снижением реальных располагаемых доходов </a:t>
            </a:r>
            <a:r>
              <a:rPr lang="ru-RU" sz="1400" dirty="0">
                <a:latin typeface="Arial Narrow" panose="020B0606020202030204" pitchFamily="34" charset="0"/>
              </a:rPr>
              <a:t>населения </a:t>
            </a:r>
            <a:r>
              <a:rPr lang="ru-RU" sz="1400" dirty="0" smtClean="0">
                <a:latin typeface="Arial Narrow" panose="020B0606020202030204" pitchFamily="34" charset="0"/>
              </a:rPr>
              <a:t>(-1,3%, или -2,6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.). В свою очередь, на снижение реальных располагаемых доходов влияет ускорение роста потребительских цен (ИПЦ +5,1%, или +2,8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При этом налоговые поступления растут темпами, превышающими ключевые макроэкономические показатели.</a:t>
            </a:r>
          </a:p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5621475" y="1988840"/>
            <a:ext cx="929747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Инфляция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5621475" y="1349204"/>
            <a:ext cx="508156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ВВП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5621475" y="2434989"/>
            <a:ext cx="1556812" cy="86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Темп роста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заработной платы,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номинальный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реальный</a:t>
            </a:r>
          </a:p>
        </p:txBody>
      </p:sp>
      <p:sp>
        <p:nvSpPr>
          <p:cNvPr id="30" name="Прямоугольник 14"/>
          <p:cNvSpPr>
            <a:spLocks noChangeArrowheads="1"/>
          </p:cNvSpPr>
          <p:nvPr/>
        </p:nvSpPr>
        <p:spPr bwMode="auto">
          <a:xfrm>
            <a:off x="7726641" y="131933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+0,7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31" name="Прямоугольник 15"/>
          <p:cNvSpPr>
            <a:spLocks noChangeArrowheads="1"/>
          </p:cNvSpPr>
          <p:nvPr/>
        </p:nvSpPr>
        <p:spPr bwMode="auto">
          <a:xfrm>
            <a:off x="7700192" y="1992715"/>
            <a:ext cx="8031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+5,1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 </a:t>
            </a:r>
            <a:endParaRPr lang="ru-RU" altLang="ru-RU" sz="1600" b="1" dirty="0">
              <a:latin typeface="Arial Narrow" pitchFamily="34" charset="0"/>
            </a:endParaRPr>
          </a:p>
        </p:txBody>
      </p:sp>
      <p:pic>
        <p:nvPicPr>
          <p:cNvPr id="33" name="Picture 12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34" y="112474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Z:\Мои документы\russia-rub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184482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Z:\Мои документы\coins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2630920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7"/>
          <p:cNvSpPr>
            <a:spLocks noChangeArrowheads="1"/>
          </p:cNvSpPr>
          <p:nvPr/>
        </p:nvSpPr>
        <p:spPr bwMode="auto">
          <a:xfrm>
            <a:off x="7710222" y="2630382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+7,1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1013" y="655431"/>
            <a:ext cx="1581467" cy="829353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>
              <a:lnSpc>
                <a:spcPct val="70000"/>
              </a:lnSpc>
              <a:defRPr/>
            </a:pPr>
            <a:r>
              <a:rPr lang="en-US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I </a:t>
            </a:r>
            <a:r>
              <a:rPr lang="ru-RU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полугодие 2019 года</a:t>
            </a:r>
            <a:endParaRPr lang="ru-RU" sz="1600" b="1" dirty="0">
              <a:solidFill>
                <a:srgbClr val="37609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5600808" y="6110684"/>
            <a:ext cx="1944805" cy="5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Средняя цена </a:t>
            </a: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на нефть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марки </a:t>
            </a:r>
            <a:r>
              <a:rPr lang="en-US" altLang="ru-RU" sz="1400" dirty="0" smtClean="0">
                <a:solidFill>
                  <a:srgbClr val="376092"/>
                </a:solidFill>
                <a:latin typeface="Arial Narrow" pitchFamily="34" charset="0"/>
              </a:rPr>
              <a:t>“URALS”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 (долларов/баррель)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49" name="Прямоугольник 7"/>
          <p:cNvSpPr>
            <a:spLocks noChangeArrowheads="1"/>
          </p:cNvSpPr>
          <p:nvPr/>
        </p:nvSpPr>
        <p:spPr bwMode="auto">
          <a:xfrm>
            <a:off x="5586808" y="3434487"/>
            <a:ext cx="2789230" cy="4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Индекс промышленного производства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0" name="Прямоугольник 12"/>
          <p:cNvSpPr>
            <a:spLocks noChangeArrowheads="1"/>
          </p:cNvSpPr>
          <p:nvPr/>
        </p:nvSpPr>
        <p:spPr bwMode="auto">
          <a:xfrm>
            <a:off x="5602592" y="4011957"/>
            <a:ext cx="1782544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Прибыль прибыльных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организаций </a:t>
            </a:r>
          </a:p>
        </p:txBody>
      </p:sp>
      <p:sp>
        <p:nvSpPr>
          <p:cNvPr id="51" name="Прямоугольник 14"/>
          <p:cNvSpPr>
            <a:spLocks noChangeArrowheads="1"/>
          </p:cNvSpPr>
          <p:nvPr/>
        </p:nvSpPr>
        <p:spPr bwMode="auto">
          <a:xfrm>
            <a:off x="7726641" y="338686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+2,6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3" name="Прямоугольник 37"/>
          <p:cNvSpPr>
            <a:spLocks noChangeArrowheads="1"/>
          </p:cNvSpPr>
          <p:nvPr/>
        </p:nvSpPr>
        <p:spPr bwMode="auto">
          <a:xfrm>
            <a:off x="7673742" y="4039360"/>
            <a:ext cx="8560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+17,6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6" name="Прямоугольник 5"/>
          <p:cNvSpPr>
            <a:spLocks noChangeArrowheads="1"/>
          </p:cNvSpPr>
          <p:nvPr/>
        </p:nvSpPr>
        <p:spPr bwMode="auto">
          <a:xfrm>
            <a:off x="5583210" y="5344710"/>
            <a:ext cx="1771323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Средний курс доллара</a:t>
            </a:r>
          </a:p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(рублей за доллар)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15"/>
          <p:cNvSpPr>
            <a:spLocks noChangeArrowheads="1"/>
          </p:cNvSpPr>
          <p:nvPr/>
        </p:nvSpPr>
        <p:spPr bwMode="auto">
          <a:xfrm>
            <a:off x="7813203" y="5356859"/>
            <a:ext cx="133210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65,3  +10,1%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59" name="Picture 2" descr="Z:\Мои документы\currency-rates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4" y="5257894"/>
            <a:ext cx="635256" cy="6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Z:\Мои документы\valv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6110684"/>
            <a:ext cx="531265" cy="531265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12"/>
          <p:cNvSpPr>
            <a:spLocks noChangeArrowheads="1"/>
          </p:cNvSpPr>
          <p:nvPr/>
        </p:nvSpPr>
        <p:spPr bwMode="auto">
          <a:xfrm>
            <a:off x="5602592" y="4719478"/>
            <a:ext cx="1518048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Оборот розничной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торговли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7726641" y="4704789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+1,7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67" name="Прямоугольник 15"/>
          <p:cNvSpPr>
            <a:spLocks noChangeArrowheads="1"/>
          </p:cNvSpPr>
          <p:nvPr/>
        </p:nvSpPr>
        <p:spPr bwMode="auto">
          <a:xfrm>
            <a:off x="7813203" y="6100351"/>
            <a:ext cx="12840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65,8   - 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4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,3%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1026" name="Picture 2" descr="Z:\Мои документы\cash-machine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58" y="4625142"/>
            <a:ext cx="506730" cy="5067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82" y="3295515"/>
            <a:ext cx="572273" cy="5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growth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92" y="3983605"/>
            <a:ext cx="555863" cy="5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7"/>
          <p:cNvSpPr>
            <a:spLocks noChangeArrowheads="1"/>
          </p:cNvSpPr>
          <p:nvPr/>
        </p:nvSpPr>
        <p:spPr bwMode="auto">
          <a:xfrm>
            <a:off x="7710222" y="2918414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+1,9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217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Обеспечение процедур банкротства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173" y="2804609"/>
            <a:ext cx="8864323" cy="405341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300" dirty="0" smtClean="0">
                <a:latin typeface="Arial Narrow" panose="020B0606020202030204" pitchFamily="34" charset="0"/>
              </a:rPr>
              <a:t>Сохранилась </a:t>
            </a:r>
            <a:r>
              <a:rPr lang="ru-RU" sz="1300" dirty="0">
                <a:latin typeface="Arial Narrow" panose="020B0606020202030204" pitchFamily="34" charset="0"/>
              </a:rPr>
              <a:t>тенденция увеличения роли согласительных (примирительных) процедур, направленных на погашение накопленной налоговой задолженности в рассрочку, сохранение бизнеса и рабочих мест</a:t>
            </a:r>
            <a:r>
              <a:rPr lang="ru-RU" sz="13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0000"/>
              </a:lnSpc>
            </a:pPr>
            <a:r>
              <a:rPr lang="ru-RU" sz="1300" dirty="0" smtClean="0">
                <a:latin typeface="Arial Narrow" panose="020B0606020202030204" pitchFamily="34" charset="0"/>
              </a:rPr>
              <a:t>     В связи с этим мировое соглашение является одним из основных способов внесудебного решения вопросов, возникающих при деятельности субъектов гражданского права, в основе которого лежит построенная на принципах доброй воли договоренность сторон о прекращении спора на устраивающих стороны условиях, и направлено на восстановление платежеспособности своей организации и деловой репутации на рынке.</a:t>
            </a:r>
          </a:p>
          <a:p>
            <a:pPr indent="180000" algn="just">
              <a:lnSpc>
                <a:spcPct val="90000"/>
              </a:lnSpc>
            </a:pPr>
            <a:r>
              <a:rPr lang="ru-RU" sz="1300" dirty="0">
                <a:latin typeface="Arial Narrow" panose="020B0606020202030204" pitchFamily="34" charset="0"/>
              </a:rPr>
              <a:t>     Эффективность поступлений по результатам согласительных (примирительных) процедур (добровольное погашение, мировое соглашение) по итогам I полугодия 2019 года составила </a:t>
            </a:r>
            <a:r>
              <a:rPr lang="ru-RU" sz="1300" b="1" dirty="0" smtClean="0">
                <a:latin typeface="Arial Narrow" panose="020B0606020202030204" pitchFamily="34" charset="0"/>
              </a:rPr>
              <a:t>32,1%</a:t>
            </a:r>
            <a:r>
              <a:rPr lang="ru-RU" sz="1300" dirty="0" smtClean="0">
                <a:latin typeface="Arial Narrow" panose="020B0606020202030204" pitchFamily="34" charset="0"/>
              </a:rPr>
              <a:t>, </a:t>
            </a:r>
            <a:r>
              <a:rPr lang="ru-RU" sz="1300" dirty="0">
                <a:latin typeface="Arial Narrow" panose="020B0606020202030204" pitchFamily="34" charset="0"/>
              </a:rPr>
              <a:t>что </a:t>
            </a:r>
            <a:r>
              <a:rPr lang="ru-RU" sz="1300" b="1" dirty="0">
                <a:latin typeface="Arial Narrow" panose="020B0606020202030204" pitchFamily="34" charset="0"/>
              </a:rPr>
              <a:t>больше</a:t>
            </a:r>
            <a:r>
              <a:rPr lang="ru-RU" sz="1300" dirty="0">
                <a:latin typeface="Arial Narrow" panose="020B0606020202030204" pitchFamily="34" charset="0"/>
              </a:rPr>
              <a:t> аналогичного показателя </a:t>
            </a:r>
            <a:br>
              <a:rPr lang="ru-RU" sz="1300" dirty="0">
                <a:latin typeface="Arial Narrow" panose="020B0606020202030204" pitchFamily="34" charset="0"/>
              </a:rPr>
            </a:br>
            <a:r>
              <a:rPr lang="ru-RU" sz="1300" b="1" dirty="0">
                <a:latin typeface="Arial Narrow" panose="020B0606020202030204" pitchFamily="34" charset="0"/>
              </a:rPr>
              <a:t>I полугодия 2018 года на 2,4 </a:t>
            </a:r>
            <a:r>
              <a:rPr lang="ru-RU" sz="1300" b="1" dirty="0" smtClean="0">
                <a:latin typeface="Arial Narrow" panose="020B0606020202030204" pitchFamily="34" charset="0"/>
              </a:rPr>
              <a:t>процентного </a:t>
            </a:r>
            <a:r>
              <a:rPr lang="ru-RU" sz="1300" b="1" dirty="0">
                <a:latin typeface="Arial Narrow" panose="020B0606020202030204" pitchFamily="34" charset="0"/>
              </a:rPr>
              <a:t>пункта</a:t>
            </a:r>
            <a:r>
              <a:rPr lang="ru-RU" sz="1300" dirty="0">
                <a:latin typeface="Arial Narrow" panose="020B0606020202030204" pitchFamily="34" charset="0"/>
              </a:rPr>
              <a:t>. </a:t>
            </a:r>
          </a:p>
          <a:p>
            <a:pPr indent="180000" algn="just">
              <a:lnSpc>
                <a:spcPct val="90000"/>
              </a:lnSpc>
            </a:pPr>
            <a:r>
              <a:rPr lang="ru-RU" sz="1300" dirty="0">
                <a:latin typeface="Arial Narrow" panose="020B0606020202030204" pitchFamily="34" charset="0"/>
              </a:rPr>
              <a:t>     Эффективность погашения задолженности, включенной в реестр требований </a:t>
            </a:r>
            <a:r>
              <a:rPr lang="ru-RU" sz="1300" dirty="0" smtClean="0">
                <a:latin typeface="Arial Narrow" panose="020B0606020202030204" pitchFamily="34" charset="0"/>
              </a:rPr>
              <a:t>кредиторов, </a:t>
            </a:r>
            <a:r>
              <a:rPr lang="ru-RU" sz="1300" dirty="0">
                <a:latin typeface="Arial Narrow" panose="020B0606020202030204" pitchFamily="34" charset="0"/>
              </a:rPr>
              <a:t>составила </a:t>
            </a:r>
            <a:r>
              <a:rPr lang="ru-RU" sz="1300" b="1" dirty="0" smtClean="0">
                <a:latin typeface="Arial Narrow" panose="020B0606020202030204" pitchFamily="34" charset="0"/>
              </a:rPr>
              <a:t>16,3%</a:t>
            </a:r>
            <a:r>
              <a:rPr lang="ru-RU" sz="1300" dirty="0" smtClean="0">
                <a:latin typeface="Arial Narrow" panose="020B0606020202030204" pitchFamily="34" charset="0"/>
              </a:rPr>
              <a:t>. </a:t>
            </a:r>
            <a:endParaRPr lang="ru-RU" sz="13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300" dirty="0">
                <a:latin typeface="Arial Narrow" panose="020B0606020202030204" pitchFamily="34" charset="0"/>
              </a:rPr>
              <a:t>     Всего должниками, находящимися в процедурах банкротства, а также после принятия уполномоченным органом решения о подаче в суд заявления о признании должника банкротом, перечислено страховых взносов </a:t>
            </a:r>
            <a:r>
              <a:rPr lang="ru-RU" sz="1300" b="1" dirty="0">
                <a:latin typeface="Arial Narrow" panose="020B0606020202030204" pitchFamily="34" charset="0"/>
              </a:rPr>
              <a:t>16,0 </a:t>
            </a:r>
            <a:r>
              <a:rPr lang="ru-RU" sz="1300" b="1" dirty="0" smtClean="0">
                <a:latin typeface="Arial Narrow" panose="020B0606020202030204" pitchFamily="34" charset="0"/>
              </a:rPr>
              <a:t>млрд рублей</a:t>
            </a:r>
            <a:r>
              <a:rPr lang="ru-RU" sz="1300" dirty="0" smtClean="0">
                <a:latin typeface="Arial Narrow" panose="020B0606020202030204" pitchFamily="34" charset="0"/>
              </a:rPr>
              <a:t>, </a:t>
            </a:r>
            <a:r>
              <a:rPr lang="ru-RU" sz="1300" dirty="0">
                <a:latin typeface="Arial Narrow" panose="020B0606020202030204" pitchFamily="34" charset="0"/>
              </a:rPr>
              <a:t>что </a:t>
            </a:r>
            <a:r>
              <a:rPr lang="ru-RU" sz="1300" b="1" dirty="0">
                <a:latin typeface="Arial Narrow" panose="020B0606020202030204" pitchFamily="34" charset="0"/>
              </a:rPr>
              <a:t>больше</a:t>
            </a:r>
            <a:r>
              <a:rPr lang="ru-RU" sz="1300" dirty="0">
                <a:latin typeface="Arial Narrow" panose="020B0606020202030204" pitchFamily="34" charset="0"/>
              </a:rPr>
              <a:t> аналогичного периода предыдущего года </a:t>
            </a:r>
            <a:r>
              <a:rPr lang="ru-RU" sz="1300" b="1" dirty="0">
                <a:latin typeface="Arial Narrow" panose="020B0606020202030204" pitchFamily="34" charset="0"/>
              </a:rPr>
              <a:t>на </a:t>
            </a:r>
            <a:r>
              <a:rPr lang="ru-RU" sz="1300" b="1" dirty="0" smtClean="0">
                <a:latin typeface="Arial Narrow" panose="020B0606020202030204" pitchFamily="34" charset="0"/>
              </a:rPr>
              <a:t>2,5%.</a:t>
            </a:r>
            <a:endParaRPr lang="ru-RU" sz="1300" b="1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300" dirty="0">
                <a:latin typeface="Arial Narrow" panose="020B0606020202030204" pitchFamily="34" charset="0"/>
              </a:rPr>
              <a:t>     Повышена эффективность направления жалоб на действия арбитражных управляющих. В </a:t>
            </a:r>
            <a:r>
              <a:rPr lang="en-US" sz="1300" dirty="0" smtClean="0">
                <a:latin typeface="Arial Narrow" panose="020B0606020202030204" pitchFamily="34" charset="0"/>
              </a:rPr>
              <a:t>I</a:t>
            </a:r>
            <a:r>
              <a:rPr lang="ru-RU" sz="1300" dirty="0" smtClean="0">
                <a:latin typeface="Arial Narrow" panose="020B0606020202030204" pitchFamily="34" charset="0"/>
              </a:rPr>
              <a:t> </a:t>
            </a:r>
            <a:r>
              <a:rPr lang="ru-RU" sz="1300" dirty="0">
                <a:latin typeface="Arial Narrow" panose="020B0606020202030204" pitchFamily="34" charset="0"/>
              </a:rPr>
              <a:t>полугодии 2019 года судами удовлетворено 568 жалоб уполномоченного органа.  Процент удовлетворения арбитражными судами жалоб уполномоченного органа составил </a:t>
            </a:r>
            <a:r>
              <a:rPr lang="ru-RU" sz="1300" b="1" dirty="0" smtClean="0">
                <a:latin typeface="Arial Narrow" panose="020B0606020202030204" pitchFamily="34" charset="0"/>
              </a:rPr>
              <a:t>68,9%</a:t>
            </a:r>
            <a:r>
              <a:rPr lang="ru-RU" sz="1300" dirty="0" smtClean="0">
                <a:latin typeface="Arial Narrow" panose="020B0606020202030204" pitchFamily="34" charset="0"/>
              </a:rPr>
              <a:t>, </a:t>
            </a:r>
            <a:r>
              <a:rPr lang="ru-RU" sz="1300" dirty="0">
                <a:latin typeface="Arial Narrow" panose="020B0606020202030204" pitchFamily="34" charset="0"/>
              </a:rPr>
              <a:t>что </a:t>
            </a:r>
            <a:r>
              <a:rPr lang="ru-RU" sz="1300" b="1" dirty="0">
                <a:latin typeface="Arial Narrow" panose="020B0606020202030204" pitchFamily="34" charset="0"/>
              </a:rPr>
              <a:t>больше</a:t>
            </a:r>
            <a:r>
              <a:rPr lang="ru-RU" sz="1300" dirty="0">
                <a:latin typeface="Arial Narrow" panose="020B0606020202030204" pitchFamily="34" charset="0"/>
              </a:rPr>
              <a:t> </a:t>
            </a:r>
            <a:r>
              <a:rPr lang="en-US" sz="1300" dirty="0" smtClean="0">
                <a:latin typeface="Arial Narrow" panose="020B0606020202030204" pitchFamily="34" charset="0"/>
              </a:rPr>
              <a:t>I</a:t>
            </a:r>
            <a:r>
              <a:rPr lang="ru-RU" sz="1300" dirty="0" smtClean="0">
                <a:latin typeface="Arial Narrow" panose="020B0606020202030204" pitchFamily="34" charset="0"/>
              </a:rPr>
              <a:t> полугодия 2018 года </a:t>
            </a:r>
            <a:r>
              <a:rPr lang="ru-RU" sz="1300" b="1" dirty="0">
                <a:latin typeface="Arial Narrow" panose="020B0606020202030204" pitchFamily="34" charset="0"/>
              </a:rPr>
              <a:t>на 15,9 </a:t>
            </a:r>
            <a:r>
              <a:rPr lang="ru-RU" sz="1300" b="1" dirty="0" smtClean="0">
                <a:latin typeface="Arial Narrow" panose="020B0606020202030204" pitchFamily="34" charset="0"/>
              </a:rPr>
              <a:t>процентного пункта</a:t>
            </a:r>
            <a:r>
              <a:rPr lang="ru-RU" sz="1300" dirty="0" smtClean="0">
                <a:latin typeface="Arial Narrow" panose="020B0606020202030204" pitchFamily="34" charset="0"/>
              </a:rPr>
              <a:t>.</a:t>
            </a:r>
            <a:endParaRPr lang="ru-RU" sz="13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300" dirty="0">
                <a:latin typeface="Arial Narrow" panose="020B0606020202030204" pitchFamily="34" charset="0"/>
              </a:rPr>
              <a:t>     </a:t>
            </a:r>
            <a:r>
              <a:rPr lang="ru-RU" sz="1300" dirty="0" smtClean="0">
                <a:latin typeface="Arial Narrow" panose="020B0606020202030204" pitchFamily="34" charset="0"/>
              </a:rPr>
              <a:t>Повышена </a:t>
            </a:r>
            <a:r>
              <a:rPr lang="ru-RU" sz="1300" dirty="0">
                <a:latin typeface="Arial Narrow" panose="020B0606020202030204" pitchFamily="34" charset="0"/>
              </a:rPr>
              <a:t>эффективность направления материалов в правоохранительные органы для решения вопроса о возбуждении уголовных дел. В I полугодии 2019 года правоохранительными органами возбуждено 191 уголовное </a:t>
            </a:r>
            <a:r>
              <a:rPr lang="ru-RU" sz="1300" dirty="0" smtClean="0">
                <a:latin typeface="Arial Narrow" panose="020B0606020202030204" pitchFamily="34" charset="0"/>
              </a:rPr>
              <a:t>дело</a:t>
            </a:r>
            <a:r>
              <a:rPr lang="ru-RU" sz="1300" dirty="0">
                <a:latin typeface="Arial Narrow" panose="020B0606020202030204" pitchFamily="34" charset="0"/>
              </a:rPr>
              <a:t>. Эффективность направления материалов в правоохранительные органы составила </a:t>
            </a:r>
            <a:r>
              <a:rPr lang="ru-RU" sz="1300" b="1" dirty="0">
                <a:latin typeface="Arial Narrow" panose="020B0606020202030204" pitchFamily="34" charset="0"/>
              </a:rPr>
              <a:t>54,3 %</a:t>
            </a:r>
            <a:r>
              <a:rPr lang="ru-RU" sz="1300" dirty="0">
                <a:latin typeface="Arial Narrow" panose="020B0606020202030204" pitchFamily="34" charset="0"/>
              </a:rPr>
              <a:t>, что </a:t>
            </a:r>
            <a:r>
              <a:rPr lang="ru-RU" sz="1300" b="1" dirty="0">
                <a:latin typeface="Arial Narrow" panose="020B0606020202030204" pitchFamily="34" charset="0"/>
              </a:rPr>
              <a:t>больше</a:t>
            </a:r>
            <a:r>
              <a:rPr lang="ru-RU" sz="1300" dirty="0">
                <a:latin typeface="Arial Narrow" panose="020B0606020202030204" pitchFamily="34" charset="0"/>
              </a:rPr>
              <a:t> января – июня прошлого года </a:t>
            </a:r>
            <a:r>
              <a:rPr lang="ru-RU" sz="1300" b="1" dirty="0">
                <a:latin typeface="Arial Narrow" panose="020B0606020202030204" pitchFamily="34" charset="0"/>
              </a:rPr>
              <a:t>на 6,7 </a:t>
            </a:r>
            <a:r>
              <a:rPr lang="ru-RU" sz="1300" b="1" dirty="0" smtClean="0">
                <a:latin typeface="Arial Narrow" panose="020B0606020202030204" pitchFamily="34" charset="0"/>
              </a:rPr>
              <a:t>п.п</a:t>
            </a:r>
            <a:r>
              <a:rPr lang="ru-RU" sz="13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0000"/>
              </a:lnSpc>
            </a:pPr>
            <a:r>
              <a:rPr lang="ru-RU" sz="1300" dirty="0" smtClean="0">
                <a:latin typeface="Arial Narrow" panose="020B0606020202030204" pitchFamily="34" charset="0"/>
              </a:rPr>
              <a:t>За I </a:t>
            </a:r>
            <a:r>
              <a:rPr lang="ru-RU" sz="1300" dirty="0">
                <a:latin typeface="Arial Narrow" panose="020B0606020202030204" pitchFamily="34" charset="0"/>
              </a:rPr>
              <a:t>полугодие 2019 года привлечено к административной ответственности 7 274 нарушителя Закона о банкротстве на общую сумму административных штрафов 30,3 </a:t>
            </a:r>
            <a:r>
              <a:rPr lang="ru-RU" sz="1300" dirty="0" smtClean="0">
                <a:latin typeface="Arial Narrow" panose="020B0606020202030204" pitchFamily="34" charset="0"/>
              </a:rPr>
              <a:t>млн </a:t>
            </a:r>
            <a:r>
              <a:rPr lang="ru-RU" sz="1300" dirty="0">
                <a:latin typeface="Arial Narrow" panose="020B0606020202030204" pitchFamily="34" charset="0"/>
              </a:rPr>
              <a:t>рублей. </a:t>
            </a:r>
          </a:p>
          <a:p>
            <a:pPr indent="180000" algn="just">
              <a:lnSpc>
                <a:spcPct val="90000"/>
              </a:lnSpc>
            </a:pPr>
            <a:r>
              <a:rPr lang="ru-RU" sz="1300" dirty="0">
                <a:latin typeface="Arial Narrow" panose="020B0606020202030204" pitchFamily="34" charset="0"/>
              </a:rPr>
              <a:t>     В результате привлечения к административной ответственности в бюджет поступило </a:t>
            </a:r>
            <a:r>
              <a:rPr lang="ru-RU" sz="1300" b="1" dirty="0">
                <a:latin typeface="Arial Narrow" panose="020B0606020202030204" pitchFamily="34" charset="0"/>
              </a:rPr>
              <a:t>12,3 </a:t>
            </a:r>
            <a:r>
              <a:rPr lang="ru-RU" sz="1300" b="1" dirty="0" smtClean="0">
                <a:latin typeface="Arial Narrow" panose="020B0606020202030204" pitchFamily="34" charset="0"/>
              </a:rPr>
              <a:t>млн </a:t>
            </a:r>
            <a:r>
              <a:rPr lang="ru-RU" sz="1300" b="1" dirty="0">
                <a:latin typeface="Arial Narrow" panose="020B0606020202030204" pitchFamily="34" charset="0"/>
              </a:rPr>
              <a:t>рублей</a:t>
            </a:r>
            <a:r>
              <a:rPr lang="ru-RU" sz="1300" dirty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0000"/>
              </a:lnSpc>
            </a:pPr>
            <a:r>
              <a:rPr lang="ru-RU" sz="1300" dirty="0">
                <a:latin typeface="Arial Narrow" panose="020B0606020202030204" pitchFamily="34" charset="0"/>
              </a:rPr>
              <a:t>     </a:t>
            </a:r>
          </a:p>
          <a:p>
            <a:pPr indent="180000" algn="just">
              <a:lnSpc>
                <a:spcPct val="90000"/>
              </a:lnSpc>
            </a:pPr>
            <a:r>
              <a:rPr lang="ru-RU" sz="1300" dirty="0" smtClean="0">
                <a:latin typeface="Arial Narrow" panose="020B0606020202030204" pitchFamily="34" charset="0"/>
              </a:rPr>
              <a:t>    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8472" y="1048431"/>
            <a:ext cx="2080538" cy="9925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350" dirty="0"/>
              <a:t>Поступления в рамках заключенных мировых </a:t>
            </a:r>
            <a:r>
              <a:rPr lang="ru-RU" sz="1350" dirty="0" smtClean="0"/>
              <a:t>соглашений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4,7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млрд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80135" y="117204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83993" y="2112910"/>
            <a:ext cx="2269533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Погашено текущих платежей должниками, находящимися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стадии банкротства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30,5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03211" y="1193443"/>
            <a:ext cx="986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1,7 раза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50934" y="2197996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+8,5%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30601" y="2161071"/>
            <a:ext cx="40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3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3994" y="1004932"/>
            <a:ext cx="226768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в бюджет в ходе </a:t>
            </a:r>
          </a:p>
          <a:p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дел о несостоятельности (банкротстве)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55,8</a:t>
            </a:r>
            <a:r>
              <a:rPr lang="ru-RU" sz="135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19843" y="119755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35549" y="1233096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+9,3%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2" y="1939604"/>
            <a:ext cx="66598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07" y="965878"/>
            <a:ext cx="766453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2062" r="23404" b="2721"/>
          <a:stretch/>
        </p:blipFill>
        <p:spPr>
          <a:xfrm>
            <a:off x="445500" y="966188"/>
            <a:ext cx="804671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46" y="1892955"/>
            <a:ext cx="766453" cy="7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42974" y="2099068"/>
            <a:ext cx="208053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Погашено добровольно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13,2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млрд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80135" y="209306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39047" y="2114938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+6,8%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17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Досудебное урегулирование налоговых споров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6416" y="1941741"/>
            <a:ext cx="2657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6393" y="2126407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- 25,1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3234871" y="204946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48797" y="1171019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14592" y="1259834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30,4%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738" y="3245981"/>
            <a:ext cx="8235678" cy="267765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результате </a:t>
            </a:r>
            <a:r>
              <a:rPr lang="ru-RU" sz="1400" dirty="0">
                <a:latin typeface="Arial Narrow" panose="020B0606020202030204" pitchFamily="34" charset="0"/>
              </a:rPr>
              <a:t>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полугодии 2019 года </a:t>
            </a:r>
            <a:r>
              <a:rPr lang="ru-RU" sz="1400" dirty="0">
                <a:latin typeface="Arial Narrow" panose="020B0606020202030204" pitchFamily="34" charset="0"/>
              </a:rPr>
              <a:t>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9,9% </a:t>
            </a:r>
            <a:r>
              <a:rPr lang="ru-RU" sz="1400" dirty="0">
                <a:latin typeface="Arial Narrow" panose="020B0606020202030204" pitchFamily="34" charset="0"/>
              </a:rPr>
              <a:t>по сравнению с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I полугодием </a:t>
            </a:r>
            <a:r>
              <a:rPr lang="ru-RU" sz="1400" dirty="0">
                <a:latin typeface="Arial Narrow" panose="020B0606020202030204" pitchFamily="34" charset="0"/>
              </a:rPr>
              <a:t>2018 </a:t>
            </a:r>
            <a:r>
              <a:rPr lang="ru-RU" sz="1400" dirty="0" smtClean="0">
                <a:latin typeface="Arial Narrow" panose="020B0606020202030204" pitchFamily="34" charset="0"/>
              </a:rPr>
              <a:t>года.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Служба </a:t>
            </a:r>
            <a:r>
              <a:rPr lang="ru-RU" sz="1400" dirty="0">
                <a:latin typeface="Arial Narrow" panose="020B0606020202030204" pitchFamily="34" charset="0"/>
              </a:rPr>
              <a:t>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налоговыми органами жалоб (обращений</a:t>
            </a:r>
            <a:r>
              <a:rPr lang="ru-RU" sz="1400" dirty="0">
                <a:latin typeface="Arial Narrow" panose="020B0606020202030204" pitchFamily="34" charset="0"/>
              </a:rPr>
              <a:t>) налогоплательщиков на акты налоговых органов ненормативного характера, действия или бездействие их должностных лиц. 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5" y="205423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7660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3" y="623731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5789" y="1182890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13835" y="1259834"/>
            <a:ext cx="62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>
            <a:off x="3234870" y="118289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9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" y="1187660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3"/>
          <p:cNvSpPr>
            <a:spLocks noGrp="1"/>
          </p:cNvSpPr>
          <p:nvPr/>
        </p:nvSpPr>
        <p:spPr bwMode="auto">
          <a:xfrm>
            <a:off x="8447656" y="621534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8468" y="1977455"/>
            <a:ext cx="2589916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06140" y="212640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20,0%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5423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4" y="1185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Судебная работа налоговых органов</a:t>
            </a:r>
            <a:endParaRPr lang="ru-RU" sz="1800" cap="all" dirty="0"/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3" y="623731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10" y="5950226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2111" y="4552540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284" y="1083534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судебных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дел, в рамках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которых обжаловались результаты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мероприятий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налогового контроля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53826" y="1200078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5474" y="1874912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Удовлетворено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 сумм требований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75,7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27628" y="2122257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- 16,0%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752923" y="11236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87565" y="2131715"/>
            <a:ext cx="443882" cy="416650"/>
          </a:xfrm>
          <a:prstGeom prst="rect">
            <a:avLst/>
          </a:prstGeom>
        </p:spPr>
      </p:pic>
      <p:pic>
        <p:nvPicPr>
          <p:cNvPr id="22" name="Picture 2" descr="Z:\Мои документы\j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6" y="1200078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008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1415" y="1990008"/>
            <a:ext cx="2686761" cy="934936"/>
          </a:xfrm>
          <a:prstGeom prst="rect">
            <a:avLst/>
          </a:prstGeom>
        </p:spPr>
        <p:txBody>
          <a:bodyPr wrap="square" lIns="104105" tIns="52052" rIns="104105" bIns="52052" anchor="ctr">
            <a:normAutofit fontScale="92500" lnSpcReduction="10000"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дел,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налоговых органов</a:t>
            </a:r>
          </a:p>
          <a:p>
            <a:pPr defTabSz="1041034">
              <a:defRPr/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71,8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35524" y="2087907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2,0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п.п.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2923" y="204065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57849" y="1221675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2016" y="1021956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рассмотренных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90,9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37154" y="1237528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- 15,3%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7993434" y="114265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274635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Стабильно высокие показатели судебной </a:t>
            </a:r>
            <a:r>
              <a:rPr lang="ru-RU" sz="1400" dirty="0">
                <a:latin typeface="Arial Narrow" panose="020B0606020202030204" pitchFamily="34" charset="0"/>
              </a:rPr>
              <a:t>работы </a:t>
            </a:r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полугодие 2019 год </a:t>
            </a:r>
            <a:r>
              <a:rPr lang="ru-RU" sz="1400" dirty="0">
                <a:latin typeface="Arial Narrow" panose="020B0606020202030204" pitchFamily="34" charset="0"/>
              </a:rPr>
              <a:t>связаны с эффективной совместной работой </a:t>
            </a:r>
            <a:r>
              <a:rPr lang="ru-RU" sz="1400" dirty="0" smtClean="0">
                <a:latin typeface="Arial Narrow" panose="020B0606020202030204" pitchFamily="34" charset="0"/>
              </a:rPr>
              <a:t>правовых отделов и контрольного </a:t>
            </a:r>
            <a:r>
              <a:rPr lang="ru-RU" sz="1400" dirty="0">
                <a:latin typeface="Arial Narrow" panose="020B0606020202030204" pitchFamily="34" charset="0"/>
              </a:rPr>
              <a:t>блока </a:t>
            </a:r>
            <a:r>
              <a:rPr lang="ru-RU" sz="1400" dirty="0" smtClean="0">
                <a:latin typeface="Arial Narrow" panose="020B0606020202030204" pitchFamily="34" charset="0"/>
              </a:rPr>
              <a:t>на стадии проверок и при </a:t>
            </a:r>
            <a:r>
              <a:rPr lang="ru-RU" sz="1400" dirty="0">
                <a:latin typeface="Arial Narrow" panose="020B0606020202030204" pitchFamily="34" charset="0"/>
              </a:rPr>
              <a:t>досудебном рассмотрении налоговых споров с учетом сложившейся судебной практики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1636" y="3273946"/>
            <a:ext cx="3675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За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полугодие 2019 года </a:t>
            </a:r>
            <a:r>
              <a:rPr lang="ru-RU" sz="1400" dirty="0">
                <a:latin typeface="Arial Narrow" panose="020B0606020202030204" pitchFamily="34" charset="0"/>
              </a:rPr>
              <a:t>количество судебных споров, в рамках которых обжаловались результаты </a:t>
            </a:r>
            <a:r>
              <a:rPr lang="ru-RU" sz="1400" dirty="0" smtClean="0">
                <a:latin typeface="Arial Narrow" panose="020B0606020202030204" pitchFamily="34" charset="0"/>
              </a:rPr>
              <a:t>налоговых проверок, </a:t>
            </a:r>
            <a:r>
              <a:rPr lang="ru-RU" sz="1400" dirty="0">
                <a:latin typeface="Arial Narrow" panose="020B0606020202030204" pitchFamily="34" charset="0"/>
              </a:rPr>
              <a:t>снизилось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19% </a:t>
            </a:r>
            <a:r>
              <a:rPr lang="ru-RU" sz="1400" dirty="0">
                <a:latin typeface="Arial Narrow" panose="020B0606020202030204" pitchFamily="34" charset="0"/>
              </a:rPr>
              <a:t>относительно аналогичного периода прошлого года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Общее количество рассмотренных судами споров по сравнению с аналогичным периодом 2018 года снизилось на 9,6%, в т.ч. с бизнесом – на 20%.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Из общей </a:t>
            </a:r>
            <a:r>
              <a:rPr lang="ru-RU" sz="1400" dirty="0">
                <a:latin typeface="Arial Narrow" panose="020B0606020202030204" pitchFamily="34" charset="0"/>
              </a:rPr>
              <a:t>суммы рассмотренных судами требований по всем спорам с налогоплательщиками в пользу налоговых органов удовлетворено </a:t>
            </a:r>
            <a:r>
              <a:rPr lang="ru-RU" sz="1400" dirty="0" smtClean="0">
                <a:latin typeface="Arial Narrow" panose="020B0606020202030204" pitchFamily="34" charset="0"/>
              </a:rPr>
              <a:t>83,3%, </a:t>
            </a:r>
            <a:r>
              <a:rPr lang="ru-RU" sz="1400" dirty="0">
                <a:latin typeface="Arial Narrow" panose="020B0606020202030204" pitchFamily="34" charset="0"/>
              </a:rPr>
              <a:t>или </a:t>
            </a:r>
            <a:r>
              <a:rPr lang="ru-RU" sz="1400" dirty="0" smtClean="0">
                <a:latin typeface="Arial Narrow" panose="020B0606020202030204" pitchFamily="34" charset="0"/>
              </a:rPr>
              <a:t>75,7 млрд </a:t>
            </a:r>
            <a:r>
              <a:rPr lang="ru-RU" sz="1400" dirty="0"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>
            <a:off x="7999920" y="196967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6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8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Контрольно-кассовая техника  </a:t>
            </a:r>
            <a:endParaRPr lang="ru-RU" sz="1800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1251200" y="1978236"/>
            <a:ext cx="26727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ККТ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51200" y="226758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3,0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единиц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7049" y="836712"/>
            <a:ext cx="3515431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сутки пробивается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200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чеков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сумму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более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60032" y="1096583"/>
            <a:ext cx="443882" cy="416650"/>
          </a:xfrm>
          <a:prstGeom prst="rect">
            <a:avLst/>
          </a:prstGeom>
        </p:spPr>
      </p:pic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" y="1996220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708920"/>
            <a:ext cx="8640960" cy="3816424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полугодии 2019 года налоговыми органами проведено более 12 тыс. проверок соблюдения требований к контрольно-кассовой технике, порядка и условий ее регистрации и применения, а также полноты учета выручки денежных средств, по результатам которых установлено более 11 тыс. нарушений, при этом результативность проверок составила </a:t>
            </a:r>
            <a:r>
              <a:rPr lang="ru-RU" sz="1400" dirty="0" smtClean="0">
                <a:latin typeface="Arial Narrow" panose="020B0606020202030204" pitchFamily="34" charset="0"/>
              </a:rPr>
              <a:t>95%.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результатам проверок, выявивших нарушения 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полугодии 2019 года, предъявлены штрафные санкции на сумму более 151 </a:t>
            </a:r>
            <a:r>
              <a:rPr lang="ru-RU" sz="1400" dirty="0" smtClean="0">
                <a:latin typeface="Arial Narrow" panose="020B0606020202030204" pitchFamily="34" charset="0"/>
              </a:rPr>
              <a:t>млн рублей, </a:t>
            </a:r>
            <a:r>
              <a:rPr lang="ru-RU" sz="1400" dirty="0">
                <a:latin typeface="Arial Narrow" panose="020B0606020202030204" pitchFamily="34" charset="0"/>
              </a:rPr>
              <a:t>показатель взыскания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65,4%.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Продолжается формирование рынка профессиональных участников реформы ККТ. Так, по состоянию на 01.07.2019: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 реестр экспертных организаций включены сведения о 8 экспертных организациях;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выданы разрешения на обработку фискальных данных 21 организации;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 реестре ККТ содержатся сведения о 175 моделях ККТ;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 реестр фискальных накопителей включены сведения о 18 моделях фискальных накопителей.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Также следует отметить, что в ходе осуществления следующего этапа перехода на новый порядок применения ККТ до 01.07.2021 ФНС России ведется дальнейшая работа по обеспечению перехода отдельных категорий налогоплательщиков, которые в настоящее время не обязаны применять ККТ.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210" y="1052736"/>
            <a:ext cx="318677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налогоплательщиков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1211" y="134208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1,4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8" y="1081311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Государственная регистрация и учет налогоплательщиков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77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322" y="1946713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278276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9471" y="1356093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- 19,6%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96613" y="1230507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283372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2034965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90227" y="2106657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+ 10,5%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70684" y="1337331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>
            <a:off x="7417693" y="12603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46638" y="2106657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+ 5,2%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7562584" y="204683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539651"/>
            <a:ext cx="8640960" cy="34163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По 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июля 2019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юридических лиц (ЕГРЮЛ)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3 865,3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 </a:t>
            </a:r>
            <a:r>
              <a:rPr lang="ru-RU" sz="1350" dirty="0">
                <a:latin typeface="Arial Narrow" panose="020B0606020202030204" pitchFamily="34" charset="0"/>
              </a:rPr>
              <a:t>(кроме прекративших свою деятельность) и о </a:t>
            </a:r>
            <a:r>
              <a:rPr lang="ru-RU" sz="1350" b="1" dirty="0" smtClean="0">
                <a:latin typeface="Arial Narrow" panose="020B0606020202030204" pitchFamily="34" charset="0"/>
              </a:rPr>
              <a:t>6 870</a:t>
            </a:r>
            <a:r>
              <a:rPr lang="ru-RU" sz="1350" dirty="0" smtClean="0">
                <a:latin typeface="Arial Narrow" panose="020B0606020202030204" pitchFamily="34" charset="0"/>
              </a:rPr>
              <a:t> </a:t>
            </a:r>
            <a:r>
              <a:rPr lang="ru-RU" sz="1350" b="1" dirty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лиц, </a:t>
            </a:r>
            <a:r>
              <a:rPr lang="ru-RU" sz="1350" dirty="0">
                <a:latin typeface="Arial Narrow" panose="020B0606020202030204" pitchFamily="34" charset="0"/>
              </a:rPr>
              <a:t>прекративших свою </a:t>
            </a:r>
            <a:r>
              <a:rPr lang="ru-RU" sz="135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июля 2019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индивидуальных предпринимателей (ЕГРИП)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4</a:t>
            </a:r>
            <a:r>
              <a:rPr lang="ru-RU" sz="1350" b="1" dirty="0">
                <a:latin typeface="Arial Narrow" panose="020B0606020202030204" pitchFamily="34" charset="0"/>
              </a:rPr>
              <a:t> </a:t>
            </a:r>
            <a:r>
              <a:rPr lang="ru-RU" sz="1350" b="1" dirty="0" smtClean="0">
                <a:latin typeface="Arial Narrow" panose="020B0606020202030204" pitchFamily="34" charset="0"/>
              </a:rPr>
              <a:t>026,7</a:t>
            </a:r>
            <a:r>
              <a:rPr lang="ru-RU" sz="1350" b="1" dirty="0">
                <a:latin typeface="Arial Narrow" panose="020B0606020202030204" pitchFamily="34" charset="0"/>
              </a:rPr>
              <a:t> тыс. </a:t>
            </a:r>
            <a:r>
              <a:rPr lang="ru-RU" sz="1350" dirty="0">
                <a:latin typeface="Arial Narrow" panose="020B0606020202030204" pitchFamily="34" charset="0"/>
              </a:rPr>
              <a:t> индивидуальных </a:t>
            </a:r>
            <a:r>
              <a:rPr lang="ru-RU" sz="1350" dirty="0" smtClean="0">
                <a:latin typeface="Arial Narrow" panose="020B0606020202030204" pitchFamily="34" charset="0"/>
              </a:rPr>
              <a:t>предпринимателей </a:t>
            </a:r>
            <a:r>
              <a:rPr lang="ru-RU" sz="1350" dirty="0">
                <a:latin typeface="Arial Narrow" panose="020B0606020202030204" pitchFamily="34" charset="0"/>
              </a:rPr>
              <a:t>и крестьянских (фермерских) </a:t>
            </a:r>
            <a:r>
              <a:rPr lang="ru-RU" sz="1350" dirty="0" smtClean="0">
                <a:latin typeface="Arial Narrow" panose="020B0606020202030204" pitchFamily="34" charset="0"/>
              </a:rPr>
              <a:t>хозяйств, </a:t>
            </a:r>
            <a:r>
              <a:rPr lang="ru-RU" sz="1350" dirty="0">
                <a:latin typeface="Arial Narrow" panose="020B0606020202030204" pitchFamily="34" charset="0"/>
              </a:rPr>
              <a:t>кроме прекративших свою деятельность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использованием сервиса «Подача электронных документов на государственную регистрацию» за 1</a:t>
            </a:r>
            <a:br>
              <a:rPr lang="ru-RU" sz="1350" dirty="0" smtClean="0">
                <a:latin typeface="Arial Narrow" panose="020B0606020202030204" pitchFamily="34" charset="0"/>
              </a:rPr>
            </a:br>
            <a:r>
              <a:rPr lang="ru-RU" sz="1350" dirty="0" smtClean="0">
                <a:latin typeface="Arial Narrow" panose="020B0606020202030204" pitchFamily="34" charset="0"/>
              </a:rPr>
              <a:t>полугодие 2019 года направлено </a:t>
            </a:r>
            <a:r>
              <a:rPr lang="ru-RU" sz="1350" dirty="0">
                <a:latin typeface="Arial Narrow" panose="020B0606020202030204" pitchFamily="34" charset="0"/>
              </a:rPr>
              <a:t>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752</a:t>
            </a:r>
            <a:r>
              <a:rPr lang="ru-RU" sz="1350" dirty="0" smtClean="0">
                <a:latin typeface="Arial Narrow" panose="020B0606020202030204" pitchFamily="34" charset="0"/>
              </a:rPr>
              <a:t> </a:t>
            </a:r>
            <a:r>
              <a:rPr lang="ru-RU" sz="1350" dirty="0">
                <a:latin typeface="Arial Narrow" panose="020B0606020202030204" pitchFamily="34" charset="0"/>
              </a:rPr>
              <a:t>тыс. пакетов </a:t>
            </a:r>
            <a:r>
              <a:rPr lang="ru-RU" sz="1350" dirty="0" smtClean="0">
                <a:latin typeface="Arial Narrow" panose="020B0606020202030204" pitchFamily="34" charset="0"/>
              </a:rPr>
              <a:t>электронных документов.</a:t>
            </a:r>
          </a:p>
          <a:p>
            <a:pPr indent="180000" algn="just"/>
            <a:endParaRPr lang="ru-RU" sz="135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1 августа 2016 года Служба осуществляет ведение </a:t>
            </a:r>
            <a:r>
              <a:rPr lang="ru-RU" sz="1350" b="1" dirty="0" smtClean="0">
                <a:latin typeface="Arial Narrow" panose="020B0606020202030204" pitchFamily="34" charset="0"/>
              </a:rPr>
              <a:t>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10 </a:t>
            </a:r>
            <a:r>
              <a:rPr lang="ru-RU" sz="1350" dirty="0" smtClean="0">
                <a:latin typeface="Arial Narrow" panose="020B0606020202030204" pitchFamily="34" charset="0"/>
              </a:rPr>
              <a:t>июля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2019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года </a:t>
            </a:r>
            <a:r>
              <a:rPr lang="ru-RU" sz="1350" dirty="0">
                <a:latin typeface="Arial Narrow" panose="020B0606020202030204" pitchFamily="34" charset="0"/>
              </a:rPr>
              <a:t>в реестре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6,21</a:t>
            </a:r>
            <a:r>
              <a:rPr lang="ru-RU" sz="1350" b="1" dirty="0">
                <a:latin typeface="Arial Narrow" panose="020B0606020202030204" pitchFamily="34" charset="0"/>
              </a:rPr>
              <a:t> </a:t>
            </a:r>
            <a:r>
              <a:rPr lang="ru-RU" sz="1350" b="1" dirty="0" smtClean="0">
                <a:latin typeface="Arial Narrow" panose="020B0606020202030204" pitchFamily="34" charset="0"/>
              </a:rPr>
              <a:t>млн </a:t>
            </a:r>
            <a:r>
              <a:rPr lang="ru-RU" sz="135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350" dirty="0">
                <a:latin typeface="Arial Narrow" panose="020B0606020202030204" pitchFamily="34" charset="0"/>
              </a:rPr>
              <a:t>малого и среднего предпринимательства, </a:t>
            </a:r>
            <a:r>
              <a:rPr lang="ru-RU" sz="1350" dirty="0" smtClean="0">
                <a:latin typeface="Arial Narrow" panose="020B0606020202030204" pitchFamily="34" charset="0"/>
              </a:rPr>
              <a:t>из </a:t>
            </a:r>
            <a:r>
              <a:rPr lang="ru-RU" sz="1350" dirty="0">
                <a:latin typeface="Arial Narrow" panose="020B0606020202030204" pitchFamily="34" charset="0"/>
              </a:rPr>
              <a:t>них </a:t>
            </a:r>
            <a:r>
              <a:rPr lang="ru-RU" sz="1350" dirty="0" smtClean="0">
                <a:latin typeface="Arial Narrow" panose="020B0606020202030204" pitchFamily="34" charset="0"/>
              </a:rPr>
              <a:t>– 5,95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млн </a:t>
            </a:r>
            <a:r>
              <a:rPr lang="ru-RU" sz="1350" dirty="0">
                <a:latin typeface="Arial Narrow" panose="020B0606020202030204" pitchFamily="34" charset="0"/>
              </a:rPr>
              <a:t>микропредприятий с доходами до 120 </a:t>
            </a:r>
            <a:r>
              <a:rPr lang="ru-RU" sz="1350" dirty="0" smtClean="0">
                <a:latin typeface="Arial Narrow" panose="020B0606020202030204" pitchFamily="34" charset="0"/>
              </a:rPr>
              <a:t>млн </a:t>
            </a:r>
            <a:r>
              <a:rPr lang="ru-RU" sz="1350" dirty="0">
                <a:latin typeface="Arial Narrow" panose="020B0606020202030204" pitchFamily="34" charset="0"/>
              </a:rPr>
              <a:t>рублей, </a:t>
            </a:r>
            <a:r>
              <a:rPr lang="ru-RU" sz="1350" dirty="0" smtClean="0">
                <a:latin typeface="Arial Narrow" panose="020B0606020202030204" pitchFamily="34" charset="0"/>
              </a:rPr>
              <a:t>244</a:t>
            </a:r>
            <a:r>
              <a:rPr lang="ru-RU" sz="135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350" dirty="0" smtClean="0">
                <a:latin typeface="Arial Narrow" panose="020B0606020202030204" pitchFamily="34" charset="0"/>
              </a:rPr>
              <a:t>18,4</a:t>
            </a:r>
            <a:r>
              <a:rPr lang="ru-RU" sz="135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За </a:t>
            </a:r>
            <a:r>
              <a:rPr lang="ru-RU" sz="1350" dirty="0" smtClean="0">
                <a:latin typeface="Arial Narrow" panose="020B0606020202030204" pitchFamily="34" charset="0"/>
              </a:rPr>
              <a:t>1 полугодие 2019 года </a:t>
            </a:r>
            <a:r>
              <a:rPr lang="ru-RU" sz="1350" dirty="0">
                <a:latin typeface="Arial Narrow" panose="020B0606020202030204" pitchFamily="34" charset="0"/>
              </a:rPr>
              <a:t>пользователями выполнено </a:t>
            </a:r>
            <a:r>
              <a:rPr lang="ru-RU" sz="1350" dirty="0" smtClean="0">
                <a:latin typeface="Arial Narrow" panose="020B0606020202030204" pitchFamily="34" charset="0"/>
              </a:rPr>
              <a:t>более </a:t>
            </a:r>
            <a:r>
              <a:rPr lang="ru-RU" sz="1350" b="1" dirty="0">
                <a:latin typeface="Arial Narrow" panose="020B0606020202030204" pitchFamily="34" charset="0"/>
              </a:rPr>
              <a:t>1</a:t>
            </a:r>
            <a:r>
              <a:rPr lang="ru-RU" sz="1350" b="1" dirty="0" smtClean="0">
                <a:latin typeface="Arial Narrow" panose="020B0606020202030204" pitchFamily="34" charset="0"/>
              </a:rPr>
              <a:t>9,0 млн </a:t>
            </a:r>
            <a:r>
              <a:rPr lang="ru-RU" sz="1350" b="1" dirty="0">
                <a:latin typeface="Arial Narrow" panose="020B0606020202030204" pitchFamily="34" charset="0"/>
              </a:rPr>
              <a:t>поисковых запросов</a:t>
            </a:r>
            <a:r>
              <a:rPr lang="ru-RU" sz="1350" dirty="0">
                <a:latin typeface="Arial Narrow" panose="020B0606020202030204" pitchFamily="34" charset="0"/>
              </a:rPr>
              <a:t>, в том числе сформировано 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1,6 млн </a:t>
            </a:r>
            <a:r>
              <a:rPr lang="ru-RU" sz="1350" b="1" dirty="0">
                <a:latin typeface="Arial Narrow" panose="020B0606020202030204" pitchFamily="34" charset="0"/>
              </a:rPr>
              <a:t>выписок</a:t>
            </a:r>
            <a:r>
              <a:rPr lang="ru-RU" sz="1350" dirty="0">
                <a:latin typeface="Arial Narrow" panose="020B0606020202030204" pitchFamily="34" charset="0"/>
              </a:rPr>
              <a:t> из 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708340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9343" y="2721518"/>
            <a:ext cx="2795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Количество  поданных на государственную регистрацию пакетов электронных документов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90155" y="288597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+ 85,7%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16233" y="2870964"/>
            <a:ext cx="34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78840" y="198826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717784" y="283377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- 0,01%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283372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021084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1283372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2021084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" y="2833772"/>
            <a:ext cx="4397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47" y="2050666"/>
            <a:ext cx="6397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0800000">
            <a:off x="7408526" y="270834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71" y="2719250"/>
            <a:ext cx="589923" cy="6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-468559" y="1202184"/>
            <a:ext cx="9785981" cy="4376736"/>
            <a:chOff x="309636" y="169719"/>
            <a:chExt cx="9786508" cy="4376402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309636" y="169719"/>
              <a:ext cx="9786508" cy="4376402"/>
              <a:chOff x="309636" y="169719"/>
              <a:chExt cx="9786508" cy="4376402"/>
            </a:xfrm>
          </p:grpSpPr>
          <p:sp>
            <p:nvSpPr>
              <p:cNvPr id="15370" name="Надпись 2"/>
              <p:cNvSpPr txBox="1">
                <a:spLocks noChangeArrowheads="1"/>
              </p:cNvSpPr>
              <p:nvPr/>
            </p:nvSpPr>
            <p:spPr bwMode="auto">
              <a:xfrm>
                <a:off x="957743" y="2965061"/>
                <a:ext cx="2051913" cy="106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>
                  <a:lnSpc>
                    <a:spcPct val="115000"/>
                  </a:lnSpc>
                </a:pPr>
                <a:r>
                  <a:rPr lang="ru-RU" altLang="ru-RU" sz="1300" b="1" dirty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rPr>
                  <a:t>ЛИЧНЫЙ КАБИНЕТ НАЛОГОПЛАТЕЛЬЩИКА ДЛЯ ФИЗИЧЕСКИХ ЛИЦ </a:t>
                </a:r>
                <a:endParaRPr lang="ru-RU" altLang="ru-RU" sz="1300" b="1" dirty="0" smtClean="0">
                  <a:solidFill>
                    <a:srgbClr val="365F91"/>
                  </a:solidFill>
                  <a:latin typeface="Arial Narrow" pitchFamily="34" charset="0"/>
                  <a:cs typeface="Times New Roman" pitchFamily="18" charset="0"/>
                </a:endParaRPr>
              </a:p>
              <a:p>
                <a:pPr algn="r">
                  <a:lnSpc>
                    <a:spcPct val="115000"/>
                  </a:lnSpc>
                </a:pPr>
                <a:r>
                  <a:rPr lang="ru-RU" altLang="ru-RU" b="1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27,2</a:t>
                </a:r>
                <a:r>
                  <a:rPr lang="ru-RU" altLang="ru-RU" sz="1300" b="1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altLang="ru-RU" sz="1300" dirty="0" smtClean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млн</a:t>
                </a:r>
                <a:r>
                  <a:rPr lang="ru-RU" altLang="ru-RU" sz="1300" b="1" dirty="0" smtClean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активных пользователей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 </a:t>
                </a:r>
              </a:p>
            </p:txBody>
          </p:sp>
          <p:grpSp>
            <p:nvGrpSpPr>
              <p:cNvPr id="4" name="Группа 8"/>
              <p:cNvGrpSpPr>
                <a:grpSpLocks/>
              </p:cNvGrpSpPr>
              <p:nvPr/>
            </p:nvGrpSpPr>
            <p:grpSpPr bwMode="auto">
              <a:xfrm>
                <a:off x="309636" y="169719"/>
                <a:ext cx="9786508" cy="4376402"/>
                <a:chOff x="16338" y="169719"/>
                <a:chExt cx="9786508" cy="4376402"/>
              </a:xfrm>
            </p:grpSpPr>
            <p:pic>
              <p:nvPicPr>
                <p:cNvPr id="15372" name="Рисунок 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2020"/>
                <a:stretch>
                  <a:fillRect/>
                </a:stretch>
              </p:blipFill>
              <p:spPr bwMode="auto">
                <a:xfrm>
                  <a:off x="2882000" y="172528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38" y="1653876"/>
                  <a:ext cx="2700020" cy="1086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 ЮРИДИЧЕСКОГО ЛИЦА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854</a:t>
                  </a:r>
                  <a:r>
                    <a:rPr lang="ru-RU" altLang="ru-RU" sz="13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4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тыс.</a:t>
                  </a:r>
                  <a:r>
                    <a:rPr lang="ru-RU" altLang="ru-RU" sz="13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пользователей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26331" y="169719"/>
                  <a:ext cx="2190027" cy="1259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ИНДИВИДУАЛЬНОГО ПРЕДПРИНИМАТЕЛЯ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1,7</a:t>
                  </a:r>
                  <a:r>
                    <a:rPr lang="ru-RU" altLang="ru-RU" sz="13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4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пользователей</a:t>
                  </a:r>
                  <a:endPara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37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1" y="1905947"/>
                  <a:ext cx="2467875" cy="775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ГРУППА СЕРВИСОВ «РИСКИ </a:t>
                  </a: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БИЗНЕСА: ПРОВЕРЬ СЕБЯ И КОНТРАГЕНТА»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более</a:t>
                  </a: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482,6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обращений*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0" y="3218934"/>
                  <a:ext cx="2294445" cy="80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«СВЕДЕНИЯ ОБ ИНН ФИЗИЧЕСКОГО ЛИЦА»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более </a:t>
                  </a:r>
                  <a:r>
                    <a:rPr lang="ru-RU" altLang="ru-RU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119,2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обращений</a:t>
                  </a:r>
                  <a:r>
                    <a:rPr lang="ru-RU" altLang="ru-RU" sz="13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100" b="1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:endParaRPr lang="ru-RU" altLang="ru-RU" sz="1300" b="1" dirty="0" smtClean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3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1" y="169719"/>
                  <a:ext cx="2069945" cy="698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«ПРОВЕРКА КОРРЕКТНОСТИ ЗАПОЛНЕНИЯ СЧЕТОВ-ФАКТУР» 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более </a:t>
                  </a:r>
                  <a:r>
                    <a:rPr lang="ru-RU" altLang="ru-RU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61,9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обращений к </a:t>
                  </a:r>
                  <a:r>
                    <a:rPr lang="en-US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web-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сервису*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1259457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363" name="Номер слайда 3"/>
          <p:cNvSpPr>
            <a:spLocks noGrp="1"/>
          </p:cNvSpPr>
          <p:nvPr/>
        </p:nvSpPr>
        <p:spPr bwMode="auto">
          <a:xfrm>
            <a:off x="8418514" y="6237288"/>
            <a:ext cx="725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2" tIns="51318" rIns="102642" bIns="51318" anchor="ctr"/>
          <a:lstStyle>
            <a:lvl1pPr defTabSz="1025525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itchFamily="34" charset="0"/>
              </a:defRPr>
            </a:lvl1pPr>
            <a:lvl2pPr marL="512763" indent="-55563" defTabSz="1025525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Arial" pitchFamily="34" charset="0"/>
              </a:defRPr>
            </a:lvl2pPr>
            <a:lvl3pPr marL="1025525" indent="-111125" defTabSz="10255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Arial" pitchFamily="34" charset="0"/>
              </a:defRPr>
            </a:lvl3pPr>
            <a:lvl4pPr marL="1538288" indent="-166688" algn="just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Arial" pitchFamily="34" charset="0"/>
              </a:defRPr>
            </a:lvl4pPr>
            <a:lvl5pPr marL="2051050" indent="-222250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5pPr>
            <a:lvl6pPr marL="25082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6pPr>
            <a:lvl7pPr marL="29654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7pPr>
            <a:lvl8pPr marL="34226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8pPr>
            <a:lvl9pPr marL="38798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013"/>
              </a:lnSpc>
              <a:spcBef>
                <a:spcPct val="0"/>
              </a:spcBef>
              <a:buFontTx/>
              <a:buNone/>
            </a:pPr>
            <a:fld id="{B084E5B5-89B5-4CFA-A742-909770CA5D23}" type="slidenum">
              <a:rPr lang="ru-RU" altLang="ru-RU" sz="1800">
                <a:solidFill>
                  <a:schemeClr val="tx1"/>
                </a:solidFill>
                <a:latin typeface="Arial Narrow" pitchFamily="34" charset="0"/>
              </a:rPr>
              <a:pPr algn="ctr">
                <a:lnSpc>
                  <a:spcPts val="3013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916238" y="5578921"/>
            <a:ext cx="3311525" cy="108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НА САЙТЕ ФНС РОССИИ ПРЕДСТАВЛЕНО БОЛЕЕ 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rPr>
              <a:t>50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СЕРВИСОВ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количество посещений</a:t>
            </a:r>
            <a:r>
              <a:rPr lang="ru-RU" altLang="ru-RU" sz="1300" b="1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официального сайта</a:t>
            </a:r>
            <a:b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более</a:t>
            </a:r>
            <a:r>
              <a:rPr lang="ru-RU" altLang="ru-RU" sz="13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74,9 </a:t>
            </a:r>
            <a:r>
              <a:rPr lang="ru-RU" altLang="ru-RU" sz="1400" b="1" dirty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млн.*</a:t>
            </a:r>
          </a:p>
        </p:txBody>
      </p:sp>
      <p:sp>
        <p:nvSpPr>
          <p:cNvPr id="15367" name="Надпись 2"/>
          <p:cNvSpPr txBox="1">
            <a:spLocks noChangeArrowheads="1"/>
          </p:cNvSpPr>
          <p:nvPr/>
        </p:nvSpPr>
        <p:spPr bwMode="auto">
          <a:xfrm>
            <a:off x="212779" y="6123101"/>
            <a:ext cx="2572522" cy="5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15000"/>
              </a:lnSpc>
            </a:pP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altLang="ru-RU" sz="1300" b="1" dirty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altLang="ru-RU" sz="1300" b="1" dirty="0" smtClean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Данные за </a:t>
            </a:r>
            <a:r>
              <a:rPr lang="en-US" altLang="ru-RU" sz="1300" b="1" dirty="0" smtClean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altLang="ru-RU" sz="1300" b="1" dirty="0" smtClean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полугодие 2019 года</a:t>
            </a: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cs typeface="Times New Roman" panose="02020603050405020304" pitchFamily="18" charset="0"/>
              </a:rPr>
              <a:t>Официальный сайт ФНС России и сервисы</a:t>
            </a:r>
            <a:endParaRPr lang="ru-RU" sz="1800" cap="al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14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93"/>
            <a:ext cx="8949600" cy="114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Оказание услуг налогоплательщикам</a:t>
            </a: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17199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23" y="3042141"/>
            <a:ext cx="8463805" cy="351326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проводится работа по оснащению инспекций ФНС России по субъектам Российской Федерации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С целью предоставления налогоплательщикам качественного, быстрого информационного обслуживания при личном посещении налогоплательщиком налоговой инспекции 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полугодии  2019 года 544 сотрудника территориальных налоговых органов, осуществляющих личный приём и обслуживание налогоплательщиков, прошли обучающие тренинги по эффективному взаимодействию и вежливому общению с налогоплательщиками.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рамках работ по совершенствованию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  <a:p>
            <a:pPr indent="180000" algn="just">
              <a:lnSpc>
                <a:spcPct val="90000"/>
              </a:lnSpc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985485" y="1971566"/>
            <a:ext cx="2601916" cy="800219"/>
            <a:chOff x="5523715" y="2279462"/>
            <a:chExt cx="2601916" cy="800219"/>
          </a:xfrm>
        </p:grpSpPr>
        <p:sp>
          <p:nvSpPr>
            <p:cNvPr id="20" name="TextBox 19"/>
            <p:cNvSpPr txBox="1"/>
            <p:nvPr/>
          </p:nvSpPr>
          <p:spPr>
            <a:xfrm>
              <a:off x="6251400" y="2279462"/>
              <a:ext cx="18742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 Narrow" panose="020B0606020202030204" pitchFamily="34" charset="0"/>
                </a:rPr>
                <a:t>ФНС России получено </a:t>
              </a:r>
            </a:p>
            <a:p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более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 1 800</a:t>
              </a:r>
            </a:p>
            <a:p>
              <a:r>
                <a:rPr lang="ru-RU" sz="1400" b="1" dirty="0">
                  <a:latin typeface="Arial Narrow" panose="020B0606020202030204" pitchFamily="34" charset="0"/>
                </a:rPr>
                <a:t>отзывов 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граждан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715" y="2385857"/>
              <a:ext cx="587430" cy="587430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5536" y="2004120"/>
            <a:ext cx="2716013" cy="800219"/>
            <a:chOff x="4906945" y="887655"/>
            <a:chExt cx="2716013" cy="800219"/>
          </a:xfrm>
        </p:grpSpPr>
        <p:sp>
          <p:nvSpPr>
            <p:cNvPr id="23" name="TextBox 22"/>
            <p:cNvSpPr txBox="1"/>
            <p:nvPr/>
          </p:nvSpPr>
          <p:spPr>
            <a:xfrm>
              <a:off x="5699033" y="887655"/>
              <a:ext cx="192392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 Narrow" panose="020B0606020202030204" pitchFamily="34" charset="0"/>
                </a:rPr>
                <a:t>ФНС России получено :</a:t>
              </a:r>
            </a:p>
            <a:p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более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 2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млн</a:t>
              </a:r>
            </a:p>
            <a:p>
              <a:r>
                <a:rPr lang="ru-RU" sz="1400" b="1" dirty="0" smtClean="0">
                  <a:latin typeface="Arial Narrow" panose="020B0606020202030204" pitchFamily="34" charset="0"/>
                </a:rPr>
                <a:t>оценок </a:t>
              </a:r>
              <a:r>
                <a:rPr lang="ru-RU" sz="1400" b="1" dirty="0">
                  <a:latin typeface="Arial Narrow" panose="020B0606020202030204" pitchFamily="34" charset="0"/>
                </a:rPr>
                <a:t>граждан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945" y="965333"/>
              <a:ext cx="588309" cy="588309"/>
            </a:xfrm>
            <a:prstGeom prst="rect">
              <a:avLst/>
            </a:prstGeom>
          </p:spPr>
        </p:pic>
      </p:grpSp>
      <p:pic>
        <p:nvPicPr>
          <p:cNvPr id="25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1102858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01809" y="98424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удовлетворенности граждан качеством предоставления государственных услуг ФНС России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35241" y="1106689"/>
            <a:ext cx="56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1969" y="980728"/>
            <a:ext cx="315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вызовов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единый контакт-центр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полугодии 2019 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06401" y="1165394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5,8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2" descr="\\c0020-app008.dmz.tax.nalog.ru\DavWWWRoot\inetdata\0000-00-755\Мои документы\My Pictures\no-translate-detected_318-33481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6" y="1027042"/>
            <a:ext cx="548773" cy="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86" y="1196752"/>
            <a:ext cx="2345859" cy="92776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АИС НАЛОГ – ОДНА ИЗ КРУПНЕЙШИХ БАЗ ДАННЫХ В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МИРЕ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821" y="4878389"/>
            <a:ext cx="286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10253F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РЕШЕНИЕ ЗАДАЧ </a:t>
            </a:r>
          </a:p>
        </p:txBody>
      </p:sp>
      <p:pic>
        <p:nvPicPr>
          <p:cNvPr id="27" name="Рисунок 26" descr="C:\Users\0000-08-305\AppData\Local\Microsoft\Windows\Temporary Internet Files\Content.Outlook\NH66HJZS\IMG_1618-10-07-19-05-10.PN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888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-2533" y="12541"/>
            <a:ext cx="8949600" cy="114480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lvl1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 defTabSz="801472" eaLnBrk="1" hangingPunct="1">
              <a:lnSpc>
                <a:spcPct val="100000"/>
              </a:lnSpc>
              <a:defRPr/>
            </a:pP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Модернизация налоговых органов</a:t>
            </a:r>
            <a:endParaRPr lang="ru-RU" sz="1800" cap="all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OECD_4smal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6120529">
            <a:off x="870718" y="2335356"/>
            <a:ext cx="885669" cy="721164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15" y="3238967"/>
            <a:ext cx="1839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7744B"/>
                </a:solidFill>
                <a:latin typeface="Arial Narrow" panose="020B0606020202030204" pitchFamily="34" charset="0"/>
              </a:rPr>
              <a:t>174 </a:t>
            </a:r>
            <a:r>
              <a:rPr lang="ru-RU" b="1" dirty="0" smtClean="0">
                <a:solidFill>
                  <a:srgbClr val="F7744B"/>
                </a:solidFill>
                <a:latin typeface="Arial Narrow" panose="020B0606020202030204" pitchFamily="34" charset="0"/>
              </a:rPr>
              <a:t>млн </a:t>
            </a:r>
            <a:r>
              <a:rPr lang="ru-RU" sz="1400" dirty="0">
                <a:solidFill>
                  <a:srgbClr val="13335B"/>
                </a:solidFill>
                <a:latin typeface="Arial Narrow" panose="020B0606020202030204" pitchFamily="34" charset="0"/>
              </a:rPr>
              <a:t>налогоплательщиков администрируются в едином </a:t>
            </a:r>
            <a:r>
              <a:rPr lang="ru-RU" sz="1400" dirty="0" smtClean="0">
                <a:solidFill>
                  <a:srgbClr val="13335B"/>
                </a:solidFill>
                <a:latin typeface="Arial Narrow" panose="020B0606020202030204" pitchFamily="34" charset="0"/>
              </a:rPr>
              <a:t>облаке</a:t>
            </a:r>
            <a:endParaRPr lang="ru-RU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188621"/>
            <a:ext cx="20976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74738" algn="l"/>
              </a:tabLst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150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тыс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пользователей </a:t>
            </a:r>
          </a:p>
          <a:p>
            <a:pPr>
              <a:tabLst>
                <a:tab pos="1074738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сотрудников ФНС</a:t>
            </a:r>
          </a:p>
          <a:p>
            <a:pPr lvl="0">
              <a:tabLst>
                <a:tab pos="1074738" algn="l"/>
              </a:tabLst>
            </a:pP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347240"/>
            <a:ext cx="23528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195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12,7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млрд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объектов налогообложения 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базе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данных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3"/>
          <p:cNvSpPr>
            <a:spLocks noGrp="1"/>
          </p:cNvSpPr>
          <p:nvPr/>
        </p:nvSpPr>
        <p:spPr bwMode="auto">
          <a:xfrm>
            <a:off x="8418512" y="617199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772816"/>
            <a:ext cx="2000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50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млн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внешних </a:t>
            </a: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пользователей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2945880"/>
            <a:ext cx="24448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195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615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Тбайт 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база данных                             </a:t>
            </a:r>
          </a:p>
          <a:p>
            <a:pPr lvl="0" defTabSz="685195">
              <a:defRPr/>
            </a:pPr>
            <a:r>
              <a:rPr lang="ru-RU" sz="1400" spc="-12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+ 1 ТБ </a:t>
            </a:r>
            <a:r>
              <a:rPr lang="ru-RU" sz="1400" spc="-6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ежедневно</a:t>
            </a:r>
          </a:p>
          <a:p>
            <a:pPr lvl="0" defTabSz="685195">
              <a:defRPr/>
            </a:pPr>
            <a:endParaRPr lang="ru-RU" sz="1400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5205" y="3473788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запросов СМЭВ в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3605674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119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программных компонентов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4114299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обращений к интернет-сервисам в 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2453903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14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млн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строк программного кода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1792194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тыс.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таблиц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4208" y="1188621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транзакций ежеминутно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3020061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85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сервисов СМЭВ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44208" y="4203510"/>
            <a:ext cx="2444854" cy="546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442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технологических процесса автоматизировано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7928" y="5373216"/>
            <a:ext cx="1744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13335B"/>
                </a:solidFill>
                <a:latin typeface="Arial Narrow" panose="020B0606020202030204" pitchFamily="34" charset="0"/>
                <a:cs typeface="Arial" pitchFamily="34" charset="0"/>
              </a:rPr>
              <a:t>Стабилизация контура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36538" y="5373216"/>
            <a:ext cx="2255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3335B"/>
                </a:solidFill>
                <a:latin typeface="Arial Narrow" panose="020B0606020202030204" pitchFamily="34" charset="0"/>
                <a:cs typeface="Arial" pitchFamily="34" charset="0"/>
              </a:rPr>
              <a:t>Производительность системы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54461" y="5373216"/>
            <a:ext cx="2831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195"/>
            <a:r>
              <a:rPr lang="ru-RU" sz="1400" dirty="0">
                <a:solidFill>
                  <a:srgbClr val="13335B"/>
                </a:solidFill>
                <a:latin typeface="Arial Narrow" panose="020B0606020202030204" pitchFamily="34" charset="0"/>
                <a:cs typeface="Arial" pitchFamily="34" charset="0"/>
              </a:rPr>
              <a:t>Функционал в промышленном режиме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00709" y="6021288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195"/>
            <a:r>
              <a:rPr lang="ru-RU" sz="1400" dirty="0">
                <a:solidFill>
                  <a:srgbClr val="13335B"/>
                </a:solidFill>
                <a:latin typeface="Arial Narrow" panose="020B0606020202030204" pitchFamily="34" charset="0"/>
                <a:cs typeface="Arial" pitchFamily="34" charset="0"/>
              </a:rPr>
              <a:t>Аналитические выборки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85966" y="6021288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195"/>
            <a:r>
              <a:rPr lang="ru-RU" sz="1400" dirty="0">
                <a:solidFill>
                  <a:srgbClr val="13335B"/>
                </a:solidFill>
                <a:latin typeface="Arial Narrow" panose="020B0606020202030204" pitchFamily="34" charset="0"/>
                <a:cs typeface="Arial" pitchFamily="34" charset="0"/>
              </a:rPr>
              <a:t>Ручная корректировка данных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93339" y="6021288"/>
            <a:ext cx="2920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195"/>
            <a:r>
              <a:rPr lang="ru-RU" sz="1400" dirty="0">
                <a:solidFill>
                  <a:srgbClr val="13335B"/>
                </a:solidFill>
                <a:latin typeface="Arial Narrow" panose="020B0606020202030204" pitchFamily="34" charset="0"/>
                <a:cs typeface="Arial" pitchFamily="34" charset="0"/>
              </a:rPr>
              <a:t>Некорректные данные системы ЭОД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3" y="1188621"/>
            <a:ext cx="540000" cy="4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3" y="3021941"/>
            <a:ext cx="540000" cy="5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5" y="3523749"/>
            <a:ext cx="540000" cy="5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4" y="4114300"/>
            <a:ext cx="540000" cy="4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5" y="1188621"/>
            <a:ext cx="540000" cy="52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4" y="2368044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5" y="1812154"/>
            <a:ext cx="540000" cy="50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5" y="2462710"/>
            <a:ext cx="540000" cy="46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5" y="3068937"/>
            <a:ext cx="540000" cy="4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5" y="3618723"/>
            <a:ext cx="540000" cy="5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08" y="4204277"/>
            <a:ext cx="540000" cy="52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44" y="1869031"/>
            <a:ext cx="540000" cy="3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435355" y="5949280"/>
            <a:ext cx="557442" cy="409575"/>
            <a:chOff x="3643314" y="1545245"/>
            <a:chExt cx="557442" cy="409575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14" y="1576389"/>
              <a:ext cx="324026" cy="34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231" y="1545245"/>
              <a:ext cx="390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скругленные углы 89"/>
          <p:cNvSpPr/>
          <p:nvPr/>
        </p:nvSpPr>
        <p:spPr>
          <a:xfrm>
            <a:off x="4656353" y="5163246"/>
            <a:ext cx="4291200" cy="1062000"/>
          </a:xfrm>
          <a:prstGeom prst="roundRect">
            <a:avLst/>
          </a:prstGeom>
          <a:noFill/>
          <a:ln w="22225">
            <a:solidFill>
              <a:srgbClr val="3B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6088" algn="ctr">
              <a:defRPr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Гибкий конструктор сбора статистики онлайн. Данные ФНС России–основа для принятия управленческих решений в социально-экономической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политике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: скругленные углы 89"/>
          <p:cNvSpPr/>
          <p:nvPr/>
        </p:nvSpPr>
        <p:spPr>
          <a:xfrm>
            <a:off x="4644008" y="3849940"/>
            <a:ext cx="4291200" cy="1062000"/>
          </a:xfrm>
          <a:prstGeom prst="roundRect">
            <a:avLst/>
          </a:prstGeom>
          <a:noFill/>
          <a:ln w="22225">
            <a:solidFill>
              <a:srgbClr val="3B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algn="ctr">
              <a:defRPr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Продвинутые аналитические инструменты (предиктивная аналитика, искусственный интеллект, кубы и др.)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701" y="5877272"/>
            <a:ext cx="3231154" cy="48187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endParaRPr lang="ru-RU" sz="100" b="0" dirty="0" smtClean="0">
              <a:solidFill>
                <a:srgbClr val="13335B"/>
              </a:solidFill>
              <a:latin typeface="Arial Narrow" panose="020B0606020202030204" pitchFamily="34" charset="0"/>
            </a:endParaRPr>
          </a:p>
          <a:p>
            <a:pPr algn="just"/>
            <a:endParaRPr lang="ru-RU" sz="800" b="0" dirty="0" smtClean="0">
              <a:solidFill>
                <a:srgbClr val="13335B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800" dirty="0" smtClean="0">
              <a:solidFill>
                <a:srgbClr val="13335B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800" dirty="0" smtClean="0">
              <a:solidFill>
                <a:srgbClr val="13335B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800" b="0" dirty="0" smtClean="0">
              <a:solidFill>
                <a:srgbClr val="13335B"/>
              </a:solidFill>
              <a:latin typeface="Arial Narrow" panose="020B0606020202030204" pitchFamily="34" charset="0"/>
            </a:endParaRPr>
          </a:p>
          <a:p>
            <a:pPr algn="just"/>
            <a:endParaRPr lang="ru-RU" sz="800" b="0" dirty="0">
              <a:solidFill>
                <a:srgbClr val="13335B"/>
              </a:solidFill>
              <a:latin typeface="Arial Narrow" panose="020B0606020202030204" pitchFamily="34" charset="0"/>
            </a:endParaRPr>
          </a:p>
          <a:p>
            <a:pPr algn="just"/>
            <a:endParaRPr lang="ru-RU" sz="800" b="0" dirty="0">
              <a:solidFill>
                <a:srgbClr val="13335B"/>
              </a:solidFill>
              <a:latin typeface="Arial Narrow" panose="020B0606020202030204" pitchFamily="34" charset="0"/>
            </a:endParaRPr>
          </a:p>
          <a:p>
            <a:pPr marL="0" lvl="2" indent="0" algn="just">
              <a:spcBef>
                <a:spcPts val="0"/>
              </a:spcBef>
              <a:buNone/>
            </a:pPr>
            <a:endParaRPr lang="ru-RU" dirty="0">
              <a:solidFill>
                <a:srgbClr val="13335B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F08767-266B-4AD3-B056-4EA3DB11E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79" y="5407895"/>
            <a:ext cx="471288" cy="57606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94F424F-B261-43C3-A688-03E0CAA769A5}"/>
              </a:ext>
            </a:extLst>
          </p:cNvPr>
          <p:cNvGrpSpPr/>
          <p:nvPr/>
        </p:nvGrpSpPr>
        <p:grpSpPr>
          <a:xfrm>
            <a:off x="4802231" y="4051562"/>
            <a:ext cx="471288" cy="576064"/>
            <a:chOff x="179512" y="3219822"/>
            <a:chExt cx="1476752" cy="1368271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2F13A8E8-123E-4D20-8E2D-9E971A91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219822"/>
              <a:ext cx="1296000" cy="1296000"/>
            </a:xfrm>
            <a:prstGeom prst="rect">
              <a:avLst/>
            </a:prstGeom>
          </p:spPr>
        </p:pic>
        <p:sp>
          <p:nvSpPr>
            <p:cNvPr id="9" name="Стрелка вниз 83">
              <a:extLst>
                <a:ext uri="{FF2B5EF4-FFF2-40B4-BE49-F238E27FC236}">
                  <a16:creationId xmlns="" xmlns:a16="http://schemas.microsoft.com/office/drawing/2014/main" id="{01CFEF2C-6BF5-41C0-B9C7-D34D7861CE5D}"/>
                </a:ext>
              </a:extLst>
            </p:cNvPr>
            <p:cNvSpPr/>
            <p:nvPr/>
          </p:nvSpPr>
          <p:spPr>
            <a:xfrm>
              <a:off x="1152208" y="3986519"/>
              <a:ext cx="504056" cy="601574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F15A2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ru-RU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Группа 11">
            <a:extLst>
              <a:ext uri="{FF2B5EF4-FFF2-40B4-BE49-F238E27FC236}">
                <a16:creationId xmlns="" xmlns:a16="http://schemas.microsoft.com/office/drawing/2014/main" id="{25A9E2B4-E801-4D6C-8287-F77596C9BBC9}"/>
              </a:ext>
            </a:extLst>
          </p:cNvPr>
          <p:cNvGrpSpPr/>
          <p:nvPr/>
        </p:nvGrpSpPr>
        <p:grpSpPr>
          <a:xfrm>
            <a:off x="4762502" y="3065083"/>
            <a:ext cx="471288" cy="576064"/>
            <a:chOff x="4215002" y="3214950"/>
            <a:chExt cx="1296000" cy="1300872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EEDE6F11-6A80-4B1C-825B-35DD8265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002" y="3219822"/>
              <a:ext cx="1296000" cy="1296000"/>
            </a:xfrm>
            <a:prstGeom prst="rect">
              <a:avLst/>
            </a:prstGeom>
          </p:spPr>
        </p:pic>
        <p:sp>
          <p:nvSpPr>
            <p:cNvPr id="14" name="Фигура, имеющая форму буквы L 13">
              <a:extLst>
                <a:ext uri="{FF2B5EF4-FFF2-40B4-BE49-F238E27FC236}">
                  <a16:creationId xmlns="" xmlns:a16="http://schemas.microsoft.com/office/drawing/2014/main" id="{6E612DE1-CE84-4329-B783-1B65792DAB10}"/>
                </a:ext>
              </a:extLst>
            </p:cNvPr>
            <p:cNvSpPr/>
            <p:nvPr/>
          </p:nvSpPr>
          <p:spPr>
            <a:xfrm rot="18812672">
              <a:off x="5003905" y="3288846"/>
              <a:ext cx="576064" cy="428272"/>
            </a:xfrm>
            <a:prstGeom prst="corner">
              <a:avLst>
                <a:gd name="adj1" fmla="val 42590"/>
                <a:gd name="adj2" fmla="val 41914"/>
              </a:avLst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F15A2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ru-RU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35452F5-BD7B-4E1F-8AEE-56BB3E74A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8" y="5375408"/>
            <a:ext cx="507133" cy="7200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8860EBE-5624-409B-AC6A-1621CFC717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8" y="1952933"/>
            <a:ext cx="471289" cy="5552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939" y="3065083"/>
            <a:ext cx="534245" cy="558169"/>
          </a:xfrm>
          <a:prstGeom prst="rect">
            <a:avLst/>
          </a:prstGeom>
        </p:spPr>
      </p:pic>
      <p:pic>
        <p:nvPicPr>
          <p:cNvPr id="18" name="Рисунок 17" descr="C:\Users\0000-08-305\AppData\Local\Microsoft\Windows\Temporary Internet Files\Content.Outlook\NH66HJZS\attachment (00D).png"/>
          <p:cNvPicPr/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8" y="4100197"/>
            <a:ext cx="523358" cy="57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0000-08-305\AppData\Local\Microsoft\Windows\Temporary Internet Files\Content.Outlook\NH66HJZS\attachment (010).png"/>
          <p:cNvPicPr/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4" y="1744836"/>
            <a:ext cx="744136" cy="6827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-2533" y="12541"/>
            <a:ext cx="8949600" cy="114480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lvl1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 defTabSz="801472" eaLnBrk="1" hangingPunct="1">
              <a:lnSpc>
                <a:spcPct val="100000"/>
              </a:lnSpc>
              <a:defRPr/>
            </a:pP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Модернизация налоговых органов</a:t>
            </a:r>
            <a:endParaRPr lang="ru-RU" sz="1800" cap="all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3"/>
          <p:cNvSpPr>
            <a:spLocks noGrp="1"/>
          </p:cNvSpPr>
          <p:nvPr/>
        </p:nvSpPr>
        <p:spPr bwMode="auto">
          <a:xfrm>
            <a:off x="8428408" y="6166000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3932" y="852057"/>
            <a:ext cx="3736137" cy="477826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ЭКОСИСТЕМА ФНС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РОССИИ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4" name="Левая круглая скобка 23"/>
          <p:cNvSpPr/>
          <p:nvPr/>
        </p:nvSpPr>
        <p:spPr>
          <a:xfrm rot="5400000">
            <a:off x="4498747" y="-578668"/>
            <a:ext cx="127794" cy="4319587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72000" y="1359123"/>
            <a:ext cx="0" cy="1581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89"/>
          <p:cNvSpPr/>
          <p:nvPr/>
        </p:nvSpPr>
        <p:spPr>
          <a:xfrm>
            <a:off x="231989" y="1667258"/>
            <a:ext cx="4291200" cy="1062000"/>
          </a:xfrm>
          <a:prstGeom prst="roundRect">
            <a:avLst/>
          </a:prstGeom>
          <a:noFill/>
          <a:ln w="22225">
            <a:solidFill>
              <a:srgbClr val="3B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Онлайн администрирование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: скругленные углы 89"/>
          <p:cNvSpPr/>
          <p:nvPr/>
        </p:nvSpPr>
        <p:spPr>
          <a:xfrm>
            <a:off x="229209" y="2959809"/>
            <a:ext cx="4291200" cy="768022"/>
          </a:xfrm>
          <a:prstGeom prst="roundRect">
            <a:avLst/>
          </a:prstGeom>
          <a:noFill/>
          <a:ln w="22225">
            <a:solidFill>
              <a:srgbClr val="3B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Интеграция налоговых сервисов в естественную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среду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: скругленные углы 89"/>
          <p:cNvSpPr/>
          <p:nvPr/>
        </p:nvSpPr>
        <p:spPr>
          <a:xfrm>
            <a:off x="202443" y="3849941"/>
            <a:ext cx="4291200" cy="1062000"/>
          </a:xfrm>
          <a:prstGeom prst="roundRect">
            <a:avLst/>
          </a:prstGeom>
          <a:noFill/>
          <a:ln w="22225">
            <a:solidFill>
              <a:srgbClr val="3B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9138" lvl="0" algn="ctr">
              <a:defRPr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Автоматическое выполнение налоговых обязательств (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бездекларационный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порядок,     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push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-уведомления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: скругленные углы 89"/>
          <p:cNvSpPr/>
          <p:nvPr/>
        </p:nvSpPr>
        <p:spPr>
          <a:xfrm>
            <a:off x="202446" y="5163380"/>
            <a:ext cx="4291200" cy="1062000"/>
          </a:xfrm>
          <a:prstGeom prst="roundRect">
            <a:avLst/>
          </a:prstGeom>
          <a:noFill/>
          <a:ln w="22225">
            <a:solidFill>
              <a:srgbClr val="3B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algn="ctr">
              <a:defRPr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Защита налогоплательщиков от сложностей налоговой системы (упрощение процессов исчисления и уплаты налогов)</a:t>
            </a:r>
          </a:p>
        </p:txBody>
      </p:sp>
      <p:sp>
        <p:nvSpPr>
          <p:cNvPr id="34" name="Прямоугольник: скругленные углы 89"/>
          <p:cNvSpPr/>
          <p:nvPr/>
        </p:nvSpPr>
        <p:spPr>
          <a:xfrm>
            <a:off x="4644008" y="1667258"/>
            <a:ext cx="4291200" cy="1062000"/>
          </a:xfrm>
          <a:prstGeom prst="roundRect">
            <a:avLst/>
          </a:prstGeom>
          <a:noFill/>
          <a:ln w="22225">
            <a:solidFill>
              <a:srgbClr val="3B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2" algn="ctr">
              <a:defRPr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Интеграция с учетными и бухгалтерскими системами, агрегаторами, плательщиками в условиях цифровой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экономики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: скругленные углы 89"/>
          <p:cNvSpPr/>
          <p:nvPr/>
        </p:nvSpPr>
        <p:spPr>
          <a:xfrm>
            <a:off x="4649022" y="2959809"/>
            <a:ext cx="4291200" cy="768022"/>
          </a:xfrm>
          <a:prstGeom prst="roundRect">
            <a:avLst/>
          </a:prstGeom>
          <a:noFill/>
          <a:ln w="22225">
            <a:solidFill>
              <a:srgbClr val="3B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lvl="2" algn="ctr">
              <a:defRPr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Управление рисками несоблюдения налоговой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дисциплины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610" y="15681"/>
            <a:ext cx="8229600" cy="1143000"/>
          </a:xfrm>
        </p:spPr>
        <p:txBody>
          <a:bodyPr lIns="80147" tIns="40074" rIns="80147" bIns="40074" anchor="ctr" anchorCtr="0"/>
          <a:lstStyle/>
          <a:p>
            <a:pPr defTabSz="801472" fontAlgn="base">
              <a:spcAft>
                <a:spcPct val="0"/>
              </a:spcAft>
            </a:pPr>
            <a:r>
              <a:rPr lang="ru-RU" sz="1800" cap="all" dirty="0">
                <a:cs typeface="Times New Roman" panose="02020603050405020304" pitchFamily="18" charset="0"/>
              </a:rPr>
              <a:t>Администрирование крупнейших налогоплательщиков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63995" y="919412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4585" y="919412"/>
            <a:ext cx="2425309" cy="696339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Вертикально интегрированная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система администрирования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4974" y="1877997"/>
            <a:ext cx="3005110" cy="814942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728" y="3004411"/>
            <a:ext cx="4069156" cy="3571747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778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</a:t>
            </a:r>
            <a:r>
              <a:rPr lang="ru-RU" sz="1400" dirty="0">
                <a:latin typeface="Arial Narrow" panose="020B0606020202030204" pitchFamily="34" charset="0"/>
              </a:rPr>
              <a:t>2019 года начала функционировать новая вертикально интегрированная модель организации администрирования крупнейших налогоплательщиков.</a:t>
            </a:r>
          </a:p>
          <a:p>
            <a:pPr indent="177800" algn="just">
              <a:lnSpc>
                <a:spcPct val="95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Данная система администрирования </a:t>
            </a:r>
            <a:r>
              <a:rPr lang="ru-RU" sz="1400" dirty="0">
                <a:latin typeface="Arial Narrow" panose="020B0606020202030204" pitchFamily="34" charset="0"/>
              </a:rPr>
              <a:t>межрегиональных инспекций и находящихся в их подчинении межрайонных инспекций по крупнейшим налогоплательщикам обеспечивает повышение с 2019 года качества администрирования, выявление характерных для определенных отраслей (групп налогоплательщиков) вопросов, выработку и доведение единых методологических подходов, а также рост дополнительных поступлений в бюджет Российской Федерации.</a:t>
            </a:r>
          </a:p>
          <a:p>
            <a:pPr indent="177800" algn="just">
              <a:lnSpc>
                <a:spcPct val="95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качестве крупнейших налогоплательщиков в 2019 году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межрегиональных </a:t>
            </a:r>
            <a:r>
              <a:rPr lang="ru-RU" sz="1400" dirty="0">
                <a:latin typeface="Arial Narrow" panose="020B0606020202030204" pitchFamily="34" charset="0"/>
              </a:rPr>
              <a:t>и межрайонных инспекциях </a:t>
            </a:r>
            <a:r>
              <a:rPr lang="ru-RU" sz="1400" dirty="0" smtClean="0">
                <a:latin typeface="Arial Narrow" panose="020B0606020202030204" pitchFamily="34" charset="0"/>
              </a:rPr>
              <a:t>подлежат администрированию 2 889 организации.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98753" y="983477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+ 28%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20" y="1488803"/>
            <a:ext cx="288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Symbol"/>
              </a:rPr>
              <a:t>Межрегиональных инспекций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8" descr="D:\Мои документы\!!!Презентации\Платёжные ситемы\картинки\29e0a1f2cb05332359d74a207ba1cad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7" y="1557646"/>
            <a:ext cx="475200" cy="4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15888" y="1748318"/>
            <a:ext cx="276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Symbol"/>
              </a:rPr>
              <a:t>Межрайонных инспекций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682" y="2296055"/>
            <a:ext cx="475200" cy="4522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487" y="907230"/>
            <a:ext cx="504000" cy="50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886882" y="2290278"/>
            <a:ext cx="2553565" cy="464290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Крупнейшие налогоплательщики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около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900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63446" y="93728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94655" y="1720115"/>
            <a:ext cx="443882" cy="46677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229818" y="782903"/>
            <a:ext cx="29955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Рост поступлений от</a:t>
            </a:r>
            <a:r>
              <a:rPr lang="ru-RU" sz="1300" dirty="0" smtClean="0">
                <a:latin typeface="Arial Narrow" panose="020B0606020202030204" pitchFamily="34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крупнейших налогоплательщиков в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консолидированный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Российской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Федерации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976728" y="17440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243517" y="1632261"/>
            <a:ext cx="3122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Доля поступлений по аналитической работе в общем объеме поступлений по контрольно-аналитической работе крупнейших налогоплательщиков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694655" y="2444415"/>
            <a:ext cx="443882" cy="41665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232890" y="2481133"/>
            <a:ext cx="27305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выездных налоговых проверок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963446" y="249289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160905" y="2574343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+ 20%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153227" y="1837544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+ 17п.п.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3656" y="2955967"/>
            <a:ext cx="4464496" cy="398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</a:t>
            </a:r>
            <a:r>
              <a:rPr lang="ru-RU" sz="1400" dirty="0">
                <a:latin typeface="Arial Narrow" panose="020B0606020202030204" pitchFamily="34" charset="0"/>
              </a:rPr>
              <a:t>2019 года в консолидированный бюджет Российской Федерации от налогоплательщиков, состоящих на налоговом учете в межрегиональных и межрайонных инспекциях ФНС России по крупнейшим </a:t>
            </a:r>
            <a:r>
              <a:rPr lang="ru-RU" sz="1400" dirty="0" smtClean="0">
                <a:latin typeface="Arial Narrow" panose="020B0606020202030204" pitchFamily="34" charset="0"/>
              </a:rPr>
              <a:t>налогоплательщикам, </a:t>
            </a:r>
            <a:r>
              <a:rPr lang="ru-RU" sz="1400" dirty="0">
                <a:latin typeface="Arial Narrow" panose="020B0606020202030204" pitchFamily="34" charset="0"/>
              </a:rPr>
              <a:t>поступило </a:t>
            </a:r>
            <a:r>
              <a:rPr lang="ru-RU" sz="1400" dirty="0" smtClean="0">
                <a:latin typeface="Arial Narrow" panose="020B0606020202030204" pitchFamily="34" charset="0"/>
              </a:rPr>
              <a:t>5 232,7 </a:t>
            </a:r>
            <a:r>
              <a:rPr lang="ru-RU" sz="1400" dirty="0">
                <a:latin typeface="Arial Narrow" panose="020B0606020202030204" pitchFamily="34" charset="0"/>
              </a:rPr>
              <a:t>млрд рублей, или на </a:t>
            </a:r>
            <a:r>
              <a:rPr lang="ru-RU" sz="1400" dirty="0" smtClean="0">
                <a:latin typeface="Arial Narrow" panose="020B0606020202030204" pitchFamily="34" charset="0"/>
              </a:rPr>
              <a:t>28% </a:t>
            </a:r>
            <a:r>
              <a:rPr lang="ru-RU" sz="1400" dirty="0">
                <a:latin typeface="Arial Narrow" panose="020B0606020202030204" pitchFamily="34" charset="0"/>
              </a:rPr>
              <a:t>больше, чем за аналогичный период прошлого года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(4 099,2 млрд рублей).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результатам работы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межрегиональных (межрайонных) </a:t>
            </a:r>
            <a:r>
              <a:rPr lang="ru-RU" sz="1400" dirty="0">
                <a:latin typeface="Arial Narrow" panose="020B0606020202030204" pitchFamily="34" charset="0"/>
              </a:rPr>
              <a:t>инспекций ФНС России </a:t>
            </a: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крупнейшим налогоплательщикам</a:t>
            </a:r>
            <a:r>
              <a:rPr lang="ru-RU" sz="1400" dirty="0" smtClean="0">
                <a:latin typeface="Arial Narrow" panose="020B0606020202030204" pitchFamily="34" charset="0"/>
              </a:rPr>
              <a:t>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полугодии </a:t>
            </a:r>
            <a:r>
              <a:rPr lang="ru-RU" sz="1400" dirty="0">
                <a:latin typeface="Arial Narrow" panose="020B0606020202030204" pitchFamily="34" charset="0"/>
              </a:rPr>
              <a:t>2019 года </a:t>
            </a:r>
            <a:r>
              <a:rPr lang="ru-RU" sz="1400" dirty="0" smtClean="0">
                <a:latin typeface="Arial Narrow" panose="020B0606020202030204" pitchFamily="34" charset="0"/>
              </a:rPr>
              <a:t>обеспечен </a:t>
            </a:r>
            <a:r>
              <a:rPr lang="ru-RU" sz="1400" dirty="0">
                <a:latin typeface="Arial Narrow" panose="020B0606020202030204" pitchFamily="34" charset="0"/>
              </a:rPr>
              <a:t>рост </a:t>
            </a:r>
            <a:r>
              <a:rPr lang="ru-RU" sz="1400" dirty="0" smtClean="0">
                <a:latin typeface="Arial Narrow" panose="020B0606020202030204" pitchFamily="34" charset="0"/>
              </a:rPr>
              <a:t>доли поступлений по аналитической работе в общем объеме поступлений по контрольно-аналитической работе на 17 п.п. (в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</a:t>
            </a:r>
            <a:r>
              <a:rPr lang="ru-RU" sz="1400" dirty="0" smtClean="0">
                <a:latin typeface="Arial Narrow" panose="020B0606020202030204" pitchFamily="34" charset="0"/>
              </a:rPr>
              <a:t>2018 года данный показатель равен 21%,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</a:t>
            </a:r>
            <a:r>
              <a:rPr lang="ru-RU" sz="1400" dirty="0" smtClean="0">
                <a:latin typeface="Arial Narrow" panose="020B0606020202030204" pitchFamily="34" charset="0"/>
              </a:rPr>
              <a:t>2019 года - 38%).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Одновременно</a:t>
            </a:r>
            <a:r>
              <a:rPr lang="ru-RU" sz="1400" dirty="0">
                <a:latin typeface="Arial Narrow" panose="020B0606020202030204" pitchFamily="34" charset="0"/>
              </a:rPr>
              <a:t> в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полугодии 2019 </a:t>
            </a:r>
            <a:r>
              <a:rPr lang="ru-RU" sz="1400" dirty="0" smtClean="0">
                <a:latin typeface="Arial Narrow" panose="020B0606020202030204" pitchFamily="34" charset="0"/>
              </a:rPr>
              <a:t>года</a:t>
            </a:r>
            <a:r>
              <a:rPr lang="ru-RU" sz="1400" dirty="0">
                <a:latin typeface="Arial Narrow" panose="020B0606020202030204" pitchFamily="34" charset="0"/>
              </a:rPr>
              <a:t> на 20</a:t>
            </a:r>
            <a:r>
              <a:rPr lang="ru-RU" sz="1400" dirty="0" smtClean="0">
                <a:latin typeface="Arial Narrow" panose="020B0606020202030204" pitchFamily="34" charset="0"/>
              </a:rPr>
              <a:t>% возросла эффективность выездных налоговых проверок, проведенных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межрегиональными </a:t>
            </a:r>
            <a:r>
              <a:rPr lang="ru-RU" sz="1400" dirty="0">
                <a:latin typeface="Arial Narrow" panose="020B0606020202030204" pitchFamily="34" charset="0"/>
              </a:rPr>
              <a:t>(</a:t>
            </a:r>
            <a:r>
              <a:rPr lang="ru-RU" sz="1400" dirty="0" smtClean="0">
                <a:latin typeface="Arial Narrow" panose="020B0606020202030204" pitchFamily="34" charset="0"/>
              </a:rPr>
              <a:t>межрайонными) инспекциями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ФНС </a:t>
            </a:r>
            <a:r>
              <a:rPr lang="ru-RU" sz="1400" dirty="0">
                <a:latin typeface="Arial Narrow" panose="020B0606020202030204" pitchFamily="34" charset="0"/>
              </a:rPr>
              <a:t>России по крупнейшим </a:t>
            </a:r>
            <a:r>
              <a:rPr lang="ru-RU" sz="1400" dirty="0" smtClean="0">
                <a:latin typeface="Arial Narrow" panose="020B0606020202030204" pitchFamily="34" charset="0"/>
              </a:rPr>
              <a:t>налогоплательщикам.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6" name="Номер слайда 3"/>
          <p:cNvSpPr>
            <a:spLocks noGrp="1"/>
          </p:cNvSpPr>
          <p:nvPr/>
        </p:nvSpPr>
        <p:spPr bwMode="auto">
          <a:xfrm>
            <a:off x="8462056" y="6269970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81174293"/>
              </p:ext>
            </p:extLst>
          </p:nvPr>
        </p:nvGraphicFramePr>
        <p:xfrm>
          <a:off x="-301785" y="1863758"/>
          <a:ext cx="3179593" cy="29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" y="-16321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Государственные </a:t>
            </a:r>
            <a:r>
              <a:rPr lang="ru-RU" sz="1800" cap="all" dirty="0" smtClean="0"/>
              <a:t>финансы</a:t>
            </a:r>
            <a:endParaRPr lang="ru-RU" sz="1800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4305" y="575406"/>
            <a:ext cx="3960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116139" y="1362989"/>
            <a:ext cx="3063240" cy="5000371"/>
            <a:chOff x="1084113" y="1682988"/>
            <a:chExt cx="3063240" cy="5000371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1479194"/>
                </p:ext>
              </p:extLst>
            </p:nvPr>
          </p:nvGraphicFramePr>
          <p:xfrm>
            <a:off x="1084113" y="1682988"/>
            <a:ext cx="3063240" cy="2613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Группа 12"/>
            <p:cNvGrpSpPr/>
            <p:nvPr/>
          </p:nvGrpSpPr>
          <p:grpSpPr>
            <a:xfrm>
              <a:off x="1179874" y="2924944"/>
              <a:ext cx="206698" cy="3758415"/>
              <a:chOff x="1179874" y="2924944"/>
              <a:chExt cx="206698" cy="375841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76555" y="2924944"/>
                <a:ext cx="0" cy="375841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1188572" y="4591814"/>
                <a:ext cx="198000" cy="1980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188572" y="5096934"/>
                <a:ext cx="198000" cy="198022"/>
              </a:xfrm>
              <a:prstGeom prst="ellipse">
                <a:avLst/>
              </a:prstGeom>
              <a:solidFill>
                <a:srgbClr val="6B9CE3"/>
              </a:solidFill>
              <a:ln>
                <a:solidFill>
                  <a:srgbClr val="6B9C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188572" y="5565945"/>
                <a:ext cx="198000" cy="1980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179874" y="6045904"/>
                <a:ext cx="198000" cy="198022"/>
              </a:xfrm>
              <a:prstGeom prst="ellipse">
                <a:avLst/>
              </a:prstGeom>
              <a:solidFill>
                <a:srgbClr val="5B89C1"/>
              </a:solidFill>
              <a:ln>
                <a:solidFill>
                  <a:srgbClr val="5B89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438526" y="4243535"/>
            <a:ext cx="35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11 138,2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872" y="4722057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2 837,3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8526" y="5179709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Росимущество -  58,3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38526" y="5666801"/>
            <a:ext cx="398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Минфин России -  16,7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8247923"/>
              </p:ext>
            </p:extLst>
          </p:nvPr>
        </p:nvGraphicFramePr>
        <p:xfrm>
          <a:off x="6129651" y="1058108"/>
          <a:ext cx="3346018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6324744" y="2310757"/>
            <a:ext cx="200317" cy="3169533"/>
            <a:chOff x="1188572" y="2969012"/>
            <a:chExt cx="200317" cy="316953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188572" y="4624865"/>
              <a:ext cx="198000" cy="198022"/>
            </a:xfrm>
            <a:prstGeom prst="ellipse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0889" y="5306257"/>
              <a:ext cx="198000" cy="1980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FAC09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22744" y="3920248"/>
            <a:ext cx="269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6 263,2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65611" y="4583426"/>
            <a:ext cx="275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2 729,2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0735" y="5143581"/>
            <a:ext cx="261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555,5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3" name="Овал 42"/>
          <p:cNvSpPr/>
          <p:nvPr/>
        </p:nvSpPr>
        <p:spPr>
          <a:xfrm>
            <a:off x="3211900" y="6286761"/>
            <a:ext cx="198000" cy="198022"/>
          </a:xfrm>
          <a:prstGeom prst="ellipse">
            <a:avLst/>
          </a:prstGeom>
          <a:solidFill>
            <a:srgbClr val="939EB7"/>
          </a:solidFill>
          <a:ln>
            <a:solidFill>
              <a:srgbClr val="939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438526" y="6101750"/>
            <a:ext cx="335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1 698,2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3" name="Надпись 3"/>
          <p:cNvSpPr txBox="1"/>
          <p:nvPr/>
        </p:nvSpPr>
        <p:spPr>
          <a:xfrm>
            <a:off x="6999176" y="2051780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9 548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24657" y="694207"/>
            <a:ext cx="32438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бюджета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бюджетов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государственных внебюджетных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фондов по основным администраторам доходов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2675" y="3315250"/>
            <a:ext cx="215373" cy="3169533"/>
            <a:chOff x="1171199" y="2969012"/>
            <a:chExt cx="215373" cy="3169533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171199" y="4283215"/>
              <a:ext cx="198000" cy="198022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71199" y="4768110"/>
              <a:ext cx="198000" cy="198022"/>
            </a:xfrm>
            <a:prstGeom prst="ellipse">
              <a:avLst/>
            </a:prstGeom>
            <a:solidFill>
              <a:srgbClr val="B3B3B3"/>
            </a:solidFill>
            <a:ln>
              <a:solidFill>
                <a:srgbClr val="B3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67401" y="4577055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14 441,6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1520" y="5092175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2 837,3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2659" y="6190950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847,0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60" name="Надпись 3"/>
          <p:cNvSpPr txBox="1"/>
          <p:nvPr/>
        </p:nvSpPr>
        <p:spPr>
          <a:xfrm>
            <a:off x="738567" y="3007743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18 584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459" y="5668119"/>
            <a:ext cx="315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ГВБФ -  457,6  млрд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(без СВ, администрируемых ФНС России)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2727" y="5695856"/>
            <a:ext cx="198000" cy="198022"/>
          </a:xfrm>
          <a:prstGeom prst="ellipse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26975" y="408283"/>
            <a:ext cx="324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федерального бюджета </a:t>
            </a: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568952" cy="5949280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>
              <a:lnSpc>
                <a:spcPct val="95000"/>
              </a:lnSpc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закон от 3 августа 2018 г.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№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302-ФЗ "О внесении изменений в части первую и вторую Налогового кодекса Российской Федерации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"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налогового периода 2019 года, всё движимое имущество исключено из объектов налогообложения по налогу на имущество организаций. 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Налоговая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база по налогу определяется отдельно в отношении каждого объекта недвижимого имущества организации, и имущества, входящего в состав Единой системы газоснабжения в соответствии с Федеральным законом «О газоснабжении в Российской Федерации». </a:t>
            </a: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от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29 июля 2018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№ 232-ФЗ «О внесении изменений в часть первую Налогового кодекса Российской Федерации в связи с совершенствованием налогового администрирования» </a:t>
            </a:r>
          </a:p>
          <a:p>
            <a:pPr indent="180000" algn="just">
              <a:lnSpc>
                <a:spcPct val="95000"/>
              </a:lnSpc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2019 года введен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единый налоговый платеж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имущественным налогам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физических лиц, а так же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отменена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комиссия за уплату налогов через кассу местной администрации, организацию федеральной почтовой связи, а также через МФЦ (при наличии соответствующего соглашения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).</a:t>
            </a: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от 15 апреля 2019 г. № 63-ФЗ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внесении изменений в часть вторую Налогового кодекса Российской Федерации и статью 9 Федерального закона «О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сборах»</a:t>
            </a:r>
          </a:p>
          <a:p>
            <a:pPr indent="179388" algn="just">
              <a:lnSpc>
                <a:spcPct val="95000"/>
              </a:lnSpc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79388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2019 года (за налоговый период 2018 года), рост земельного налога физических лиц ограничен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10% по сравнению с предыдущим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налоговым периодом.</a:t>
            </a:r>
          </a:p>
          <a:p>
            <a:pPr indent="179388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Лицам, имеющим трёх и более несовершеннолетних детей (далее – многодетные), предоставлены налоговые вычеты:</a:t>
            </a:r>
          </a:p>
          <a:p>
            <a:pPr indent="179388" algn="just">
              <a:lnSpc>
                <a:spcPct val="95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размере кадастровой стоимости 600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 отношении одного земельного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участка;</a:t>
            </a:r>
          </a:p>
          <a:p>
            <a:pPr indent="179388" algn="just">
              <a:lnSpc>
                <a:spcPct val="95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размере кадастровой стоимости 5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квартиры, части квартиры,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комнаты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 7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 отношении жилого дома, части жилого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дома 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расчете на каждого несовершеннолетнего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ребенка.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Введен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беззаявительный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порядок предоставления налоговых льгот для пенсионеров, «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предпенсионеров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», инвалидов, многодетных, а также лиц – владельцев хозяйственных построек площадью не более 50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Прекращение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розыска транспортного средства, не приведшего к его возврату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владельцу,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влечет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возобновление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начисления транспортного налога.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7461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712968" cy="5328592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С 01 января 2019 года вступили в силу положения Федерального закона от 27.11.2017 № 335-ФЗ</a:t>
            </a:r>
            <a:r>
              <a:rPr lang="ru-RU" sz="1400" dirty="0" smtClean="0">
                <a:latin typeface="Arial Narrow" panose="020B0606020202030204" pitchFamily="34" charset="0"/>
              </a:rPr>
              <a:t>, согласно которому при оказании иностранной организацией услуг в электронной форме в адрес российской организации или ИП, обязанность по исчислению и уплате НДС в бюджет возлагается на иностранную организацию независимо от того, кто является покупателем этих услуг, физическое лицо или юридическое лицо.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Федеральный закон от 6 июня 2019 г. N 129-ФЗ "О внесении изменений в Федеральный закон "О применении контрольно-кассовой техники при осуществлении расчетов в Российской Федерации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Скорректирован Закон о применении ККТ.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В ряде случаев можно будет применять ККТ, расположенную вне места совершения расчетов. Это разносная и дистанционная торговля, расчеты с водителем или кондуктором в салоне транспортного средства, прием платы за ЖКУ.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Без ККТ можно будет продавать бахилы в розницу. При онлайн-оплате без ККТ смогут работать ТСЖ, организации образования, спорта и культуры. При реализации театральных билетов с рук или лотка ИП также смогут обойтись без ККТ.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При расчетах в виде зачета или возврата предварительной оплаты и (или) авансов, ранее внесенных гражданами за услуги в сфере образования, охраны и ЖКХ, будут формировать один чек с информацией о всех таких расчетах за период не более месяца. Время на формирование чека увеличено с 1 до 10 дней.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ИП, не имеющие наемных работников и реализующие товары собственного производства, выполняющие работы (оказывающие услуги), смогут продолжить работать без ККТ до 1 июля 2021 г.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Поправки вступают в силу со дня опубликования, за исключением некоторых положений, для которых установлен иной срок.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Федеральный закон от 3 июля 2019 г. N 171-ФЗ "О внесении изменений в Кодекс Российской Федерации об административных правонарушениях и приостановлении действия отдельных положений статьи 14.5 Кодекса Российской Федерации об административных правонарушениях"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>
                <a:latin typeface="Arial Narrow" panose="020B0606020202030204" pitchFamily="34" charset="0"/>
              </a:rPr>
              <a:t>До 1 июля 2020 года решено не привлекать к административной ответственности за неприменение ККТ при продаже водителями или кондукторами билетов в общественном транспорте, а также при расчетах за услуги ЖКХ.</a:t>
            </a:r>
          </a:p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13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862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6524" y="0"/>
            <a:ext cx="9150523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/>
              <a:t>Поступление </a:t>
            </a:r>
            <a:r>
              <a:rPr lang="ru-RU" sz="1800" cap="all" dirty="0"/>
              <a:t>администрируемых </a:t>
            </a:r>
            <a:r>
              <a:rPr lang="ru-RU" sz="1800" cap="all" dirty="0" smtClean="0"/>
              <a:t>ФНС России доходов  в консолидированный бюджет Российской Федерации в январе-июне 2019 года </a:t>
            </a:r>
            <a:r>
              <a:rPr lang="ru-RU" sz="1800" i="1" cap="all" dirty="0" smtClean="0"/>
              <a:t>(Нарастающим итогом)</a:t>
            </a:r>
            <a:endParaRPr lang="ru-RU" sz="1800" i="1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6530605"/>
              </p:ext>
            </p:extLst>
          </p:nvPr>
        </p:nvGraphicFramePr>
        <p:xfrm>
          <a:off x="107504" y="1597797"/>
          <a:ext cx="8784976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331640" y="4336528"/>
            <a:ext cx="6768752" cy="2167260"/>
            <a:chOff x="228727" y="4499992"/>
            <a:chExt cx="6898025" cy="2209742"/>
          </a:xfrm>
        </p:grpSpPr>
        <p:sp>
          <p:nvSpPr>
            <p:cNvPr id="6" name="Овал 5"/>
            <p:cNvSpPr/>
            <p:nvPr/>
          </p:nvSpPr>
          <p:spPr>
            <a:xfrm>
              <a:off x="4577522" y="5229200"/>
              <a:ext cx="947336" cy="947336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46636" y="6254628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70564" y="6236364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10914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2 376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11875" y="5183313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 2 060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2225" y="5201828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1 776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499992"/>
              <a:ext cx="1516200" cy="1649848"/>
              <a:chOff x="228728" y="4385621"/>
              <a:chExt cx="1516200" cy="1649848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rgbClr val="4F81BD"/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3 178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698904" y="4788838"/>
                <a:ext cx="91718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823802" y="4385621"/>
                <a:ext cx="921126" cy="407674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2000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+17,4%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2153720" y="4721080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+20,0%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59995" y="4789423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+17,5%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998638" y="4855648"/>
              <a:ext cx="801874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+8,8%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2208669" y="5089365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579846" y="516705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5878496" y="5271938"/>
              <a:ext cx="895176" cy="895618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6120" y="5294376"/>
              <a:ext cx="723749" cy="821585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593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7644" y="6176536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24877" y="4929068"/>
              <a:ext cx="801875" cy="407674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+0,6%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194488" y="5284023"/>
              <a:ext cx="91718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95536" y="12503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60623" y="1157989"/>
            <a:ext cx="903865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+13,2%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930627" y="5056609"/>
            <a:ext cx="90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32221" cy="1143000"/>
          </a:xfrm>
        </p:spPr>
        <p:txBody>
          <a:bodyPr>
            <a:noAutofit/>
          </a:bodyPr>
          <a:lstStyle/>
          <a:p>
            <a:pPr algn="l"/>
            <a:r>
              <a:rPr lang="ru-RU" sz="1800" cap="all" dirty="0"/>
              <a:t>Поступление администрируемых ФНС России доходов в федеральный бюджет</a:t>
            </a:r>
            <a:br>
              <a:rPr lang="ru-RU" sz="1800" cap="all" dirty="0"/>
            </a:br>
            <a:r>
              <a:rPr lang="ru-RU" sz="1800" cap="all" dirty="0"/>
              <a:t>и консолидированные бюджеты субъектов Российской </a:t>
            </a:r>
            <a:r>
              <a:rPr lang="ru-RU" sz="1800" cap="all" dirty="0" smtClean="0"/>
              <a:t>Федерации</a:t>
            </a:r>
            <a:br>
              <a:rPr lang="ru-RU" sz="1800" cap="all" dirty="0" smtClean="0"/>
            </a:br>
            <a:r>
              <a:rPr lang="ru-RU" sz="1800" cap="all" dirty="0"/>
              <a:t>в </a:t>
            </a:r>
            <a:r>
              <a:rPr lang="ru-RU" sz="1800" cap="all" dirty="0" smtClean="0"/>
              <a:t>январе-июне </a:t>
            </a:r>
            <a:r>
              <a:rPr lang="ru-RU" sz="1800" cap="all" dirty="0"/>
              <a:t>2019 года </a:t>
            </a:r>
            <a:r>
              <a:rPr lang="ru-RU" sz="1800" i="1" cap="all" dirty="0"/>
              <a:t>(Нарастающим итогом)</a:t>
            </a:r>
            <a:endParaRPr lang="ru-RU" sz="1800" b="0" i="1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3498448"/>
              </p:ext>
            </p:extLst>
          </p:nvPr>
        </p:nvGraphicFramePr>
        <p:xfrm>
          <a:off x="24332" y="1199692"/>
          <a:ext cx="9118435" cy="258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5463968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45170" y="754431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+14,0%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16657" y="1811002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E46C0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+12,2%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8183" y="4005655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8638" y="4005064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71999" y="4999024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72000" y="4577299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03935" y="5410305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09785" y="5900646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92308" y="4897397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1 776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7191" y="4476125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1 790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16441" y="5277116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593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5008036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4867557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2 060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4542912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8032" y="4319538"/>
            <a:ext cx="873824" cy="74248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3 142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53492" y="5447687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586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31307" y="589266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356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7384" y="4491407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+17,3%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909" y="4967733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17,5%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39" y="5459496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28,0%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960649" y="4223145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73143" y="5875035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+ 22,7%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5214" y="5430356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+0,6%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3968" y="4968888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+8,8%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83109" y="4542306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+17,6%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455024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28884" y="4283853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54029" y="986883"/>
            <a:ext cx="451819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ФБ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21851" y="2069273"/>
            <a:ext cx="93111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КБС РФ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8527" y="5902883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9338" y="587772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defRPr sz="2000" b="1">
                <a:solidFill>
                  <a:srgbClr val="4F81B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205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47384" y="5869620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50,7%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3464" y="6261622"/>
            <a:ext cx="1628423" cy="5352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>
              <a:lnSpc>
                <a:spcPct val="90000"/>
              </a:lnSpc>
            </a:pP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т.ч. на нефтяное</a:t>
            </a:r>
          </a:p>
          <a:p>
            <a:pPr defTabSz="1100384">
              <a:lnSpc>
                <a:spcPct val="90000"/>
              </a:lnSpc>
            </a:pPr>
            <a:r>
              <a:rPr lang="ru-RU" sz="1600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сырье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89988" y="6257003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>
            <a:defPPr>
              <a:defRPr lang="ru-RU"/>
            </a:defPPr>
            <a:lvl1pPr algn="ctr" defTabSz="1043056">
              <a:spcBef>
                <a:spcPct val="0"/>
              </a:spcBef>
              <a:defRPr sz="2000" b="1">
                <a:solidFill>
                  <a:srgbClr val="4F81B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- 175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382174" y="6229900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49600" cy="11448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643" y="322118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налогу на прибыль организаций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2375" y="1121924"/>
            <a:ext cx="4337617" cy="2046556"/>
            <a:chOff x="201385" y="3328380"/>
            <a:chExt cx="4230525" cy="2820350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1847535022"/>
                </p:ext>
              </p:extLst>
            </p:nvPr>
          </p:nvGraphicFramePr>
          <p:xfrm>
            <a:off x="201385" y="332838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233160" y="4293097"/>
              <a:ext cx="66073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+28,0%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490799" y="5097228"/>
              <a:ext cx="816031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17,6%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273799" y="3437757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+20,0%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7246" y="155169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18232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958186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952328" y="963820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708055040"/>
              </p:ext>
            </p:extLst>
          </p:nvPr>
        </p:nvGraphicFramePr>
        <p:xfrm>
          <a:off x="673763" y="378904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532734" y="1237184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налога на прибыль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396 </a:t>
            </a:r>
            <a:r>
              <a:rPr lang="ru-RU" sz="1400" dirty="0">
                <a:latin typeface="Arial Narrow" panose="020B0606020202030204" pitchFamily="34" charset="0"/>
              </a:rPr>
              <a:t>млрд рублей обеспечен за счет</a:t>
            </a:r>
            <a:r>
              <a:rPr lang="ru-RU" sz="1400" dirty="0" smtClean="0">
                <a:latin typeface="Arial Narrow" panose="020B0606020202030204" pitchFamily="34" charset="0"/>
              </a:rPr>
              <a:t>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b="1" dirty="0">
                <a:latin typeface="Arial Narrow" panose="020B0606020202030204" pitchFamily="34" charset="0"/>
              </a:rPr>
              <a:t>факторов, включая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изменение прибыли прибыльных организаций +375 </a:t>
            </a:r>
            <a:r>
              <a:rPr lang="ru-RU" sz="1400" dirty="0">
                <a:latin typeface="Arial Narrow" panose="020B0606020202030204" pitchFamily="34" charset="0"/>
              </a:rPr>
              <a:t>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рублей;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180000" algn="just">
              <a:buFontTx/>
              <a:buChar char="-"/>
            </a:pPr>
            <a:r>
              <a:rPr lang="ru-RU" sz="1400" b="1" dirty="0">
                <a:latin typeface="Arial Narrow" panose="020B0606020202030204" pitchFamily="34" charset="0"/>
              </a:rPr>
              <a:t>н</a:t>
            </a:r>
            <a:r>
              <a:rPr lang="ru-RU" sz="1400" b="1" dirty="0" smtClean="0">
                <a:latin typeface="Arial Narrow" panose="020B0606020202030204" pitchFamily="34" charset="0"/>
              </a:rPr>
              <a:t>алоговое администрирование  + 21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4799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11010" y="1183226"/>
            <a:ext cx="3817863" cy="1773491"/>
            <a:chOff x="217246" y="3328248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1612035262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484912" y="4835267"/>
              <a:ext cx="84966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43,0%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316197" y="3636204"/>
              <a:ext cx="930204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+17,5%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32" y="1616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1800" cap="all" dirty="0"/>
              <a:t>Налог на добавленную стоимость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582" y="1206277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0694" y="1922752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03848" y="101898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97284" y="4309331"/>
            <a:ext cx="738636" cy="3637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429" y="297082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на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налогу на добавленную стоимость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на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товары (работы, услуги), реализуемые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14529364"/>
              </p:ext>
            </p:extLst>
          </p:nvPr>
        </p:nvGraphicFramePr>
        <p:xfrm>
          <a:off x="334773" y="3705768"/>
          <a:ext cx="3788519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520794" y="1196752"/>
            <a:ext cx="4479238" cy="440120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307,1 млрд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обеспечен за счет:</a:t>
            </a:r>
          </a:p>
          <a:p>
            <a:pPr algn="just"/>
            <a:r>
              <a:rPr lang="ru-RU" sz="1400" b="1" dirty="0" smtClean="0">
                <a:latin typeface="Arial Narrow" panose="020B0606020202030204" pitchFamily="34" charset="0"/>
              </a:rPr>
              <a:t>     -  экономических факторов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+ </a:t>
            </a:r>
            <a:r>
              <a:rPr lang="ru-RU" sz="1400" b="1" dirty="0">
                <a:latin typeface="Arial Narrow" panose="020B0606020202030204" pitchFamily="34" charset="0"/>
              </a:rPr>
              <a:t>116 млрд </a:t>
            </a:r>
            <a:r>
              <a:rPr lang="ru-RU" sz="1400" b="1" dirty="0" smtClean="0"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latin typeface="Arial Narrow" panose="020B0606020202030204" pitchFamily="34" charset="0"/>
              </a:rPr>
              <a:t>, включая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  прирост поступлений по компаниям нефтегазового сектора </a:t>
            </a:r>
            <a:r>
              <a:rPr lang="ru-RU" sz="1400" b="1" dirty="0" smtClean="0">
                <a:latin typeface="Arial Narrow" panose="020B0606020202030204" pitchFamily="34" charset="0"/>
              </a:rPr>
              <a:t>+102,3</a:t>
            </a:r>
            <a:r>
              <a:rPr lang="ru-RU" sz="1400" b="1" i="1" dirty="0" smtClean="0">
                <a:latin typeface="Arial Narrow" panose="020B0606020202030204" pitchFamily="34" charset="0"/>
              </a:rPr>
              <a:t> млрд рублей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в связи с ростом цены на нефть на внутреннем рынке;</a:t>
            </a:r>
          </a:p>
          <a:p>
            <a:pPr algn="just"/>
            <a:r>
              <a:rPr lang="ru-RU" sz="1400" b="1" dirty="0" smtClean="0">
                <a:latin typeface="Arial Narrow" panose="020B0606020202030204" pitchFamily="34" charset="0"/>
              </a:rPr>
              <a:t>     - законодательного </a:t>
            </a:r>
            <a:r>
              <a:rPr lang="ru-RU" sz="1400" b="1" dirty="0">
                <a:latin typeface="Arial Narrow" panose="020B0606020202030204" pitchFamily="34" charset="0"/>
              </a:rPr>
              <a:t>фактора + </a:t>
            </a:r>
            <a:r>
              <a:rPr lang="ru-RU" sz="1400" b="1" dirty="0" smtClean="0">
                <a:latin typeface="Arial Narrow" panose="020B0606020202030204" pitchFamily="34" charset="0"/>
              </a:rPr>
              <a:t>79,8 </a:t>
            </a:r>
            <a:r>
              <a:rPr lang="ru-RU" sz="1400" b="1" dirty="0"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latin typeface="Arial Narrow" panose="020B0606020202030204" pitchFamily="34" charset="0"/>
              </a:rPr>
              <a:t>рублей </a:t>
            </a:r>
            <a:r>
              <a:rPr lang="ru-RU" sz="1400" dirty="0" smtClean="0">
                <a:latin typeface="Arial Narrow" panose="020B0606020202030204" pitchFamily="34" charset="0"/>
              </a:rPr>
              <a:t>(повышение основной ставки НДС до 20%);</a:t>
            </a:r>
          </a:p>
          <a:p>
            <a:pPr algn="just"/>
            <a:r>
              <a:rPr lang="ru-RU" sz="1400" b="1" dirty="0" smtClean="0">
                <a:latin typeface="Arial Narrow" panose="020B0606020202030204" pitchFamily="34" charset="0"/>
              </a:rPr>
              <a:t>     - структурных </a:t>
            </a:r>
            <a:r>
              <a:rPr lang="ru-RU" sz="1400" b="1" dirty="0">
                <a:latin typeface="Arial Narrow" panose="020B0606020202030204" pitchFamily="34" charset="0"/>
              </a:rPr>
              <a:t>и временных факторов </a:t>
            </a:r>
            <a:r>
              <a:rPr lang="ru-RU" sz="1400" b="1" dirty="0" smtClean="0">
                <a:latin typeface="Arial Narrow" panose="020B0606020202030204" pitchFamily="34" charset="0"/>
              </a:rPr>
              <a:t>+ 51,2 млрд рублей</a:t>
            </a:r>
            <a:r>
              <a:rPr lang="ru-RU" sz="1400" b="1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>в том числе: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    - </a:t>
            </a:r>
            <a:r>
              <a:rPr lang="ru-RU" sz="1400" dirty="0">
                <a:latin typeface="Arial Narrow" panose="020B0606020202030204" pitchFamily="34" charset="0"/>
              </a:rPr>
              <a:t>переходом </a:t>
            </a:r>
            <a:r>
              <a:rPr lang="ru-RU" sz="1400" dirty="0" smtClean="0">
                <a:latin typeface="Arial Narrow" panose="020B0606020202030204" pitchFamily="34" charset="0"/>
              </a:rPr>
              <a:t>ряда крупнейших налогоплательщиков на </a:t>
            </a:r>
            <a:r>
              <a:rPr lang="ru-RU" sz="1400" dirty="0">
                <a:latin typeface="Arial Narrow" panose="020B0606020202030204" pitchFamily="34" charset="0"/>
              </a:rPr>
              <a:t>заявительный порядок возмещения НДС </a:t>
            </a:r>
            <a:r>
              <a:rPr lang="ru-RU" sz="1400" dirty="0" smtClean="0">
                <a:latin typeface="Arial Narrow" panose="020B0606020202030204" pitchFamily="34" charset="0"/>
              </a:rPr>
              <a:t>и фактическое возмещение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 квартале 2018 года </a:t>
            </a:r>
            <a:r>
              <a:rPr lang="ru-RU" sz="1400" dirty="0" smtClean="0">
                <a:latin typeface="Arial Narrow" panose="020B0606020202030204" pitchFamily="34" charset="0"/>
              </a:rPr>
              <a:t>за два налоговых периода, в </a:t>
            </a:r>
            <a:r>
              <a:rPr lang="en-US" sz="1400" dirty="0">
                <a:latin typeface="Arial Narrow" panose="020B0606020202030204" pitchFamily="34" charset="0"/>
              </a:rPr>
              <a:t>I</a:t>
            </a:r>
            <a:r>
              <a:rPr lang="ru-RU" sz="1400" dirty="0">
                <a:latin typeface="Arial Narrow" panose="020B0606020202030204" pitchFamily="34" charset="0"/>
              </a:rPr>
              <a:t> квартале </a:t>
            </a:r>
            <a:r>
              <a:rPr lang="ru-RU" sz="1400" dirty="0" smtClean="0">
                <a:latin typeface="Arial Narrow" panose="020B0606020202030204" pitchFamily="34" charset="0"/>
              </a:rPr>
              <a:t>2019 </a:t>
            </a:r>
            <a:r>
              <a:rPr lang="ru-RU" sz="1400" dirty="0">
                <a:latin typeface="Arial Narrow" panose="020B0606020202030204" pitchFamily="34" charset="0"/>
              </a:rPr>
              <a:t>года </a:t>
            </a:r>
            <a:r>
              <a:rPr lang="ru-RU" sz="1400" dirty="0" smtClean="0">
                <a:latin typeface="Arial Narrow" panose="020B0606020202030204" pitchFamily="34" charset="0"/>
              </a:rPr>
              <a:t>возмещение – за один налоговый период </a:t>
            </a:r>
            <a:r>
              <a:rPr lang="ru-RU" sz="1400" b="1" i="1" dirty="0">
                <a:latin typeface="Arial Narrow" panose="020B0606020202030204" pitchFamily="34" charset="0"/>
              </a:rPr>
              <a:t>+43,7 млрд рублей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        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dirty="0">
                <a:latin typeface="Arial Narrow" panose="020B0606020202030204" pitchFamily="34" charset="0"/>
              </a:rPr>
              <a:t>приростом поступлений в банковском секторе за счет получения крупных агентских вознаграждений в 4 квартале 2018 года и 1 квартале 2019 года в связи с заключением новых агентских договоров по страхованию. </a:t>
            </a:r>
            <a:r>
              <a:rPr lang="ru-RU" sz="1400" b="1" i="1" dirty="0">
                <a:latin typeface="Arial Narrow" panose="020B0606020202030204" pitchFamily="34" charset="0"/>
              </a:rPr>
              <a:t>+7,5 млрд рублей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- остальной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 обеспечен за счет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налогового </a:t>
            </a:r>
            <a:r>
              <a:rPr lang="ru-RU" sz="1400" b="1" dirty="0">
                <a:latin typeface="Arial Narrow" panose="020B0606020202030204" pitchFamily="34" charset="0"/>
              </a:rPr>
              <a:t>администрирования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latin typeface="Arial Narrow" panose="020B0606020202030204" pitchFamily="34" charset="0"/>
              </a:rPr>
              <a:t>60,1 млрд </a:t>
            </a:r>
            <a:r>
              <a:rPr lang="ru-RU" sz="1400" b="1" dirty="0"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7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55096" y="1498511"/>
            <a:ext cx="375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в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полугодии 2019 года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1 775,7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143,9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8,8%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полугодии 2018 года.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Темпы </a:t>
            </a:r>
            <a:r>
              <a:rPr lang="ru-RU" sz="1400" dirty="0">
                <a:latin typeface="Arial Narrow" panose="020B0606020202030204" pitchFamily="34" charset="0"/>
              </a:rPr>
              <a:t>роста поступлений НДФЛ за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полугодие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2019 года </a:t>
            </a:r>
            <a:r>
              <a:rPr lang="ru-RU" sz="1400" dirty="0" smtClean="0">
                <a:latin typeface="Arial Narrow" panose="020B0606020202030204" pitchFamily="34" charset="0"/>
              </a:rPr>
              <a:t>превышают на 1,7 п.п. </a:t>
            </a:r>
            <a:r>
              <a:rPr lang="ru-RU" sz="1400" dirty="0">
                <a:latin typeface="Arial Narrow" panose="020B0606020202030204" pitchFamily="34" charset="0"/>
              </a:rPr>
              <a:t>темп роста среднемесячной начисленной заработной </a:t>
            </a:r>
            <a:r>
              <a:rPr lang="ru-RU" sz="1400" dirty="0" smtClean="0">
                <a:latin typeface="Arial Narrow" panose="020B0606020202030204" pitchFamily="34" charset="0"/>
              </a:rPr>
              <a:t>платы </a:t>
            </a:r>
            <a:r>
              <a:rPr lang="ru-RU" sz="1400" dirty="0">
                <a:latin typeface="Arial Narrow" panose="020B0606020202030204" pitchFamily="34" charset="0"/>
              </a:rPr>
              <a:t>в номинальном выражении</a:t>
            </a:r>
            <a:r>
              <a:rPr lang="ru-RU" sz="1400" dirty="0" smtClean="0">
                <a:latin typeface="Arial Narrow" panose="020B0606020202030204" pitchFamily="34" charset="0"/>
              </a:rPr>
              <a:t> (107,1%).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90811" y="149851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1686007"/>
              </p:ext>
            </p:extLst>
          </p:nvPr>
        </p:nvGraphicFramePr>
        <p:xfrm>
          <a:off x="396188" y="1694646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63675062"/>
              </p:ext>
            </p:extLst>
          </p:nvPr>
        </p:nvGraphicFramePr>
        <p:xfrm>
          <a:off x="414518" y="2682189"/>
          <a:ext cx="8595113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4519" y="2420888"/>
            <a:ext cx="403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 с доходов, источником которых является налоговый агент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Налог на доходы физических лиц</a:t>
            </a:r>
            <a:endParaRPr lang="ru-RU" sz="1800" cap="all" dirty="0"/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89" y="1621622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3113" y="1916624"/>
            <a:ext cx="8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1 776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2922430"/>
            <a:ext cx="92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1 705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7246" y="1196752"/>
            <a:ext cx="4498770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3066237904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1887524" y="4501472"/>
              <a:ext cx="731958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-50,7%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621115" y="5343844"/>
              <a:ext cx="727509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+22,7%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135226" y="3693826"/>
              <a:ext cx="670885" cy="42444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 lnSpcReduction="10000"/>
            </a:bodyPr>
            <a:lstStyle/>
            <a:p>
              <a:pPr algn="r" defTabSz="1041034">
                <a:defRPr/>
              </a:pPr>
              <a:r>
                <a: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20,6%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Акцизы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956733"/>
            <a:ext cx="473014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Акцизов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поступило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561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снижение на 20,6%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145,1 млрд рублей). На динамику поступлений акцизов оказали влияние ряд факторов:</a:t>
            </a:r>
          </a:p>
          <a:p>
            <a:pPr indent="180000" algn="just"/>
            <a:r>
              <a:rPr lang="ru-RU" sz="1400" b="1" dirty="0">
                <a:latin typeface="Arial Narrow" panose="020B0606020202030204" pitchFamily="34" charset="0"/>
              </a:rPr>
              <a:t>-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изменение </a:t>
            </a:r>
            <a:r>
              <a:rPr lang="ru-RU" sz="1400" b="1" dirty="0">
                <a:latin typeface="Arial Narrow" panose="020B0606020202030204" pitchFamily="34" charset="0"/>
              </a:rPr>
              <a:t>законодательства</a:t>
            </a:r>
            <a:r>
              <a:rPr lang="ru-RU" sz="1400" b="1" dirty="0" smtClean="0">
                <a:latin typeface="Arial Narrow" panose="020B0606020202030204" pitchFamily="34" charset="0"/>
              </a:rPr>
              <a:t>: </a:t>
            </a:r>
            <a:r>
              <a:rPr lang="ru-RU" sz="1400" dirty="0" smtClean="0">
                <a:latin typeface="Arial Narrow" panose="020B0606020202030204" pitchFamily="34" charset="0"/>
              </a:rPr>
              <a:t>поступления</a:t>
            </a:r>
            <a:r>
              <a:rPr lang="ru-RU" sz="1400" b="1" dirty="0" smtClean="0">
                <a:latin typeface="Arial Narrow" panose="020B0606020202030204" pitchFamily="34" charset="0"/>
              </a:rPr>
              <a:t> снизились на 111,7 млрд рублей;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изменение </a:t>
            </a:r>
            <a:r>
              <a:rPr lang="ru-RU" sz="1400" dirty="0">
                <a:latin typeface="Arial Narrow" panose="020B0606020202030204" pitchFamily="34" charset="0"/>
              </a:rPr>
              <a:t>перечня подакцизных товаров</a:t>
            </a:r>
            <a:r>
              <a:rPr lang="ru-RU" sz="1400" b="1" dirty="0">
                <a:latin typeface="Arial Narrow" panose="020B0606020202030204" pitchFamily="34" charset="0"/>
              </a:rPr>
              <a:t>: возмещение</a:t>
            </a:r>
            <a:r>
              <a:rPr lang="ru-RU" sz="1400" dirty="0">
                <a:latin typeface="Arial Narrow" panose="020B0606020202030204" pitchFamily="34" charset="0"/>
              </a:rPr>
              <a:t> акциза на нефтяное </a:t>
            </a:r>
            <a:r>
              <a:rPr lang="ru-RU" sz="1400" dirty="0" smtClean="0">
                <a:latin typeface="Arial Narrow" panose="020B0606020202030204" pitchFamily="34" charset="0"/>
              </a:rPr>
              <a:t>сырье, направленное на переработку, </a:t>
            </a:r>
            <a:r>
              <a:rPr lang="ru-RU" sz="1400" dirty="0">
                <a:latin typeface="Arial Narrow" panose="020B0606020202030204" pitchFamily="34" charset="0"/>
              </a:rPr>
              <a:t>составило </a:t>
            </a:r>
            <a:r>
              <a:rPr lang="ru-RU" sz="1400" b="1" dirty="0" smtClean="0">
                <a:latin typeface="Arial Narrow" panose="020B0606020202030204" pitchFamily="34" charset="0"/>
              </a:rPr>
              <a:t>175,2 млрд рублей;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увеличение ставок: поступления </a:t>
            </a:r>
            <a:r>
              <a:rPr lang="ru-RU" sz="1400" b="1" dirty="0" smtClean="0">
                <a:latin typeface="Arial Narrow" panose="020B0606020202030204" pitchFamily="34" charset="0"/>
              </a:rPr>
              <a:t>увеличились на 63,5 млрд рублей: </a:t>
            </a: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акцизам на нефтепродукты </a:t>
            </a:r>
            <a:r>
              <a:rPr lang="ru-RU" sz="1400" dirty="0" smtClean="0">
                <a:latin typeface="Arial Narrow" panose="020B0606020202030204" pitchFamily="34" charset="0"/>
              </a:rPr>
              <a:t>- </a:t>
            </a:r>
            <a:r>
              <a:rPr lang="ru-RU" sz="1400" b="1" dirty="0" smtClean="0">
                <a:latin typeface="Arial Narrow" panose="020B0606020202030204" pitchFamily="34" charset="0"/>
              </a:rPr>
              <a:t>16,5 млрд рублей,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на табачную продукцию </a:t>
            </a:r>
            <a:r>
              <a:rPr lang="ru-RU" sz="1400" dirty="0">
                <a:latin typeface="Arial Narrow" panose="020B0606020202030204" pitchFamily="34" charset="0"/>
              </a:rPr>
              <a:t>-</a:t>
            </a:r>
            <a:r>
              <a:rPr lang="ru-RU" sz="1400" b="1" dirty="0" smtClean="0">
                <a:latin typeface="Arial Narrow" panose="020B0606020202030204" pitchFamily="34" charset="0"/>
              </a:rPr>
              <a:t> 47,0 млрд рублей.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</a:t>
            </a:r>
            <a:r>
              <a:rPr lang="ru-RU" sz="1400" b="1" dirty="0" smtClean="0">
                <a:latin typeface="Arial Narrow" panose="020B0606020202030204" pitchFamily="34" charset="0"/>
              </a:rPr>
              <a:t> изменение объемов реализации: </a:t>
            </a:r>
            <a:r>
              <a:rPr lang="ru-RU" sz="1400" dirty="0" smtClean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 smtClean="0">
                <a:latin typeface="Arial Narrow" panose="020B0606020202030204" pitchFamily="34" charset="0"/>
              </a:rPr>
              <a:t>снизились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на 28,6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млрд</a:t>
            </a:r>
            <a:r>
              <a:rPr lang="ru-RU" sz="1400" b="1" dirty="0" smtClean="0">
                <a:latin typeface="Arial Narrow" panose="020B0606020202030204" pitchFamily="34" charset="0"/>
              </a:rPr>
              <a:t> рублей за счет снижения поступлений на 55,7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млрд</a:t>
            </a:r>
            <a:r>
              <a:rPr lang="ru-RU" sz="1400" b="1" dirty="0" smtClean="0">
                <a:latin typeface="Arial Narrow" panose="020B0606020202030204" pitchFamily="34" charset="0"/>
              </a:rPr>
              <a:t> рублей акцизов на табачную продукцию. В то же время поступления </a:t>
            </a:r>
            <a:r>
              <a:rPr lang="ru-RU" sz="1400" dirty="0" smtClean="0">
                <a:latin typeface="Arial Narrow" panose="020B0606020202030204" pitchFamily="34" charset="0"/>
              </a:rPr>
              <a:t>  акцизов на нефтепродукты выросли на </a:t>
            </a:r>
            <a:r>
              <a:rPr lang="ru-RU" sz="1400" b="1" dirty="0" smtClean="0">
                <a:latin typeface="Arial Narrow" panose="020B0606020202030204" pitchFamily="34" charset="0"/>
              </a:rPr>
              <a:t>12,8 млрд рублей; </a:t>
            </a:r>
            <a:r>
              <a:rPr lang="ru-RU" sz="1400" dirty="0" smtClean="0">
                <a:latin typeface="Arial Narrow" panose="020B0606020202030204" pitchFamily="34" charset="0"/>
              </a:rPr>
              <a:t>  акцизов на алкогольную продукцию </a:t>
            </a:r>
            <a:r>
              <a:rPr lang="ru-RU" sz="1400" b="1" dirty="0" smtClean="0">
                <a:latin typeface="Arial Narrow" panose="020B0606020202030204" pitchFamily="34" charset="0"/>
              </a:rPr>
              <a:t>– на 6,3 млрд рублей; </a:t>
            </a:r>
            <a:r>
              <a:rPr lang="ru-RU" sz="1400" dirty="0">
                <a:latin typeface="Arial Narrow" panose="020B0606020202030204" pitchFamily="34" charset="0"/>
              </a:rPr>
              <a:t>по акцизам на табак, предназначенный для потребления путем нагревания</a:t>
            </a:r>
            <a:r>
              <a:rPr lang="ru-RU" sz="1400" b="1" dirty="0">
                <a:latin typeface="Arial Narrow" panose="020B0606020202030204" pitchFamily="34" charset="0"/>
              </a:rPr>
              <a:t>, - </a:t>
            </a:r>
            <a:r>
              <a:rPr lang="ru-RU" sz="1400" b="1" dirty="0" smtClean="0">
                <a:latin typeface="Arial Narrow" panose="020B0606020202030204" pitchFamily="34" charset="0"/>
              </a:rPr>
              <a:t>на 4,0 млрд рублей,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на легковые автомобили</a:t>
            </a:r>
            <a:r>
              <a:rPr lang="ru-RU" sz="1400" b="1" dirty="0" smtClean="0">
                <a:latin typeface="Arial Narrow" panose="020B0606020202030204" pitchFamily="34" charset="0"/>
              </a:rPr>
              <a:t> – на 2,2 млрд рублей,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на пиво </a:t>
            </a:r>
            <a:r>
              <a:rPr lang="ru-RU" sz="1400" b="1" dirty="0" smtClean="0">
                <a:latin typeface="Arial Narrow" panose="020B0606020202030204" pitchFamily="34" charset="0"/>
              </a:rPr>
              <a:t>– на 1,8 </a:t>
            </a:r>
            <a:r>
              <a:rPr lang="ru-RU" sz="1400" b="1" dirty="0" err="1" smtClean="0">
                <a:latin typeface="Arial Narrow" panose="020B0606020202030204" pitchFamily="34" charset="0"/>
              </a:rPr>
              <a:t>млрд</a:t>
            </a:r>
            <a:r>
              <a:rPr lang="ru-RU" sz="1400" b="1" dirty="0" smtClean="0">
                <a:latin typeface="Arial Narrow" panose="020B0606020202030204" pitchFamily="34" charset="0"/>
              </a:rPr>
              <a:t> рублей;</a:t>
            </a:r>
          </a:p>
          <a:p>
            <a:pPr indent="182563" algn="just">
              <a:tabLst>
                <a:tab pos="268288" algn="l"/>
                <a:tab pos="355600" algn="l"/>
              </a:tabLst>
            </a:pPr>
            <a:r>
              <a:rPr lang="ru-RU" sz="1400" b="1" dirty="0" smtClean="0">
                <a:latin typeface="Arial Narrow" panose="020B0606020202030204" pitchFamily="34" charset="0"/>
              </a:rPr>
              <a:t> - изменение макроэкономических показателей: </a:t>
            </a:r>
            <a:r>
              <a:rPr lang="ru-RU" sz="1400" dirty="0" smtClean="0">
                <a:latin typeface="Arial Narrow" panose="020B0606020202030204" pitchFamily="34" charset="0"/>
              </a:rPr>
              <a:t>дополнительно </a:t>
            </a:r>
            <a:r>
              <a:rPr lang="ru-RU" sz="1400" dirty="0">
                <a:latin typeface="Arial Narrow" panose="020B0606020202030204" pitchFamily="34" charset="0"/>
              </a:rPr>
              <a:t>поступило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6,3 млрд рублей </a:t>
            </a:r>
            <a:r>
              <a:rPr lang="ru-RU" sz="1400" dirty="0" smtClean="0">
                <a:latin typeface="Arial Narrow" panose="020B0606020202030204" pitchFamily="34" charset="0"/>
              </a:rPr>
              <a:t>акцизов на природный </a:t>
            </a:r>
            <a:r>
              <a:rPr lang="ru-RU" sz="1400" dirty="0">
                <a:latin typeface="Arial Narrow" panose="020B0606020202030204" pitchFamily="34" charset="0"/>
              </a:rPr>
              <a:t>газ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(изменение цены), и др.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246" y="344352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бюджета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акцизам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подакцизным товарам (продукции), производимым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78741864"/>
              </p:ext>
            </p:extLst>
          </p:nvPr>
        </p:nvGraphicFramePr>
        <p:xfrm>
          <a:off x="815892" y="3905186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072914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 bwMode="auto">
          <a:xfrm>
            <a:off x="8455024" y="6165304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27522</TotalTime>
  <Words>4688</Words>
  <Application>Microsoft Office PowerPoint</Application>
  <PresentationFormat>Экран (4:3)</PresentationFormat>
  <Paragraphs>728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2_Тема Office</vt:lpstr>
      <vt:lpstr>ФЕДЕРАЛЬНАЯ НАЛОГОВАЯ СЛУЖБА</vt:lpstr>
      <vt:lpstr>Динамика ключевых социально-экономических показателей</vt:lpstr>
      <vt:lpstr>Государственные финансы</vt:lpstr>
      <vt:lpstr>Поступление администрируемых ФНС России доходов  в консолидированный бюджет Российской Федерации в январе-июне 2019 года (Нарастающим итогом)</vt:lpstr>
      <vt:lpstr>Поступление администрируемых ФНС России доходов в федеральный бюджет и консолидированные бюджеты субъектов Российской Федерации в январе-июне 2019 года (Нарастающим итогом)</vt:lpstr>
      <vt:lpstr>Налог на прибыль организаций</vt:lpstr>
      <vt:lpstr>Налог на добавленную стоимость</vt:lpstr>
      <vt:lpstr>Налог на доходы физических лиц</vt:lpstr>
      <vt:lpstr>Акцизы</vt:lpstr>
      <vt:lpstr>Налог на добычу полезных ископаемых</vt:lpstr>
      <vt:lpstr>Имущественные налоги</vt:lpstr>
      <vt:lpstr>Презентация PowerPoint</vt:lpstr>
      <vt:lpstr>Налоги, уплачиваемые в связи с применением специальных налоговых режимов*</vt:lpstr>
      <vt:lpstr>Страховые взносы на обязательное социальное страхование</vt:lpstr>
      <vt:lpstr>контрольная работа</vt:lpstr>
      <vt:lpstr>Камеральный контроль</vt:lpstr>
      <vt:lpstr>Налоговый контроль цен  </vt:lpstr>
      <vt:lpstr>Валютный контроль  </vt:lpstr>
      <vt:lpstr>Задолженность</vt:lpstr>
      <vt:lpstr>Обеспечение процедур банкротства</vt:lpstr>
      <vt:lpstr>Досудебное урегулирование налоговых споров</vt:lpstr>
      <vt:lpstr>Судебная работа налоговых органов</vt:lpstr>
      <vt:lpstr>Контрольно-кассовая техника  </vt:lpstr>
      <vt:lpstr>Государственная регистрация и учет налогоплательщиков</vt:lpstr>
      <vt:lpstr>Официальный сайт ФНС России и сервисы</vt:lpstr>
      <vt:lpstr>Оказание услуг налогоплательщикам</vt:lpstr>
      <vt:lpstr>АИС НАЛОГ – ОДНА ИЗ КРУПНЕЙШИХ БАЗ ДАННЫХ В МИРЕ</vt:lpstr>
      <vt:lpstr>Презентация PowerPoint</vt:lpstr>
      <vt:lpstr>Администрирование крупнейших налогоплательщиков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1804</cp:revision>
  <cp:lastPrinted>2019-09-09T09:22:25Z</cp:lastPrinted>
  <dcterms:created xsi:type="dcterms:W3CDTF">2017-10-17T15:39:05Z</dcterms:created>
  <dcterms:modified xsi:type="dcterms:W3CDTF">2019-11-07T08:29:53Z</dcterms:modified>
</cp:coreProperties>
</file>